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4"/>
  </p:notesMasterIdLst>
  <p:sldIdLst>
    <p:sldId id="256" r:id="rId2"/>
    <p:sldId id="285" r:id="rId3"/>
    <p:sldId id="257" r:id="rId4"/>
    <p:sldId id="276" r:id="rId5"/>
    <p:sldId id="260" r:id="rId6"/>
    <p:sldId id="258" r:id="rId7"/>
    <p:sldId id="265" r:id="rId8"/>
    <p:sldId id="262" r:id="rId9"/>
    <p:sldId id="263" r:id="rId10"/>
    <p:sldId id="264" r:id="rId11"/>
    <p:sldId id="269" r:id="rId12"/>
    <p:sldId id="270" r:id="rId13"/>
    <p:sldId id="272" r:id="rId14"/>
    <p:sldId id="273" r:id="rId15"/>
    <p:sldId id="271" r:id="rId16"/>
    <p:sldId id="279" r:id="rId17"/>
    <p:sldId id="281" r:id="rId18"/>
    <p:sldId id="282" r:id="rId19"/>
    <p:sldId id="286" r:id="rId20"/>
    <p:sldId id="283" r:id="rId21"/>
    <p:sldId id="280" r:id="rId22"/>
    <p:sldId id="284" r:id="rId2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89" d="100"/>
          <a:sy n="89" d="100"/>
        </p:scale>
        <p:origin x="-1544" y="-96"/>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notesViewPr>
    <p:cSldViewPr>
      <p:cViewPr varScale="1">
        <p:scale>
          <a:sx n="88" d="100"/>
          <a:sy n="88" d="100"/>
        </p:scale>
        <p:origin x="-3822" y="-10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notesMaster" Target="notesMasters/notesMaster1.xml"/><Relationship Id="rId25" Type="http://schemas.openxmlformats.org/officeDocument/2006/relationships/printerSettings" Target="printerSettings/printerSettings1.bin"/><Relationship Id="rId26" Type="http://schemas.openxmlformats.org/officeDocument/2006/relationships/presProps" Target="presProps.xml"/><Relationship Id="rId27" Type="http://schemas.openxmlformats.org/officeDocument/2006/relationships/viewProps" Target="viewProps.xml"/><Relationship Id="rId28" Type="http://schemas.openxmlformats.org/officeDocument/2006/relationships/theme" Target="theme/theme1.xml"/><Relationship Id="rId29"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20EDB10-36FC-4B15-A46E-4D47DB3A4E53}" type="doc">
      <dgm:prSet loTypeId="urn:microsoft.com/office/officeart/2005/8/layout/hProcess9" loCatId="process" qsTypeId="urn:microsoft.com/office/officeart/2005/8/quickstyle/simple1" qsCatId="simple" csTypeId="urn:microsoft.com/office/officeart/2005/8/colors/accent1_2" csCatId="accent1" phldr="1"/>
      <dgm:spPr/>
    </dgm:pt>
    <dgm:pt modelId="{0FCAF209-F343-49A3-B723-A015847673D1}">
      <dgm:prSet phldrT="[Text]"/>
      <dgm:spPr>
        <a:solidFill>
          <a:schemeClr val="accent3">
            <a:lumMod val="60000"/>
            <a:lumOff val="40000"/>
          </a:schemeClr>
        </a:solidFill>
      </dgm:spPr>
      <dgm:t>
        <a:bodyPr/>
        <a:lstStyle/>
        <a:p>
          <a:pPr algn="ctr"/>
          <a:r>
            <a:rPr lang="en-US" dirty="0" smtClean="0">
              <a:solidFill>
                <a:schemeClr val="tx1"/>
              </a:solidFill>
            </a:rPr>
            <a:t>Hard copies entered onto computer</a:t>
          </a:r>
          <a:endParaRPr lang="en-US" dirty="0">
            <a:solidFill>
              <a:schemeClr val="tx1"/>
            </a:solidFill>
          </a:endParaRPr>
        </a:p>
      </dgm:t>
    </dgm:pt>
    <dgm:pt modelId="{3CE8D720-8CD2-4510-90FD-A539E0FCA6BC}" type="parTrans" cxnId="{36152B82-9D3F-4328-9A8F-EB9243D99C03}">
      <dgm:prSet/>
      <dgm:spPr/>
      <dgm:t>
        <a:bodyPr/>
        <a:lstStyle/>
        <a:p>
          <a:pPr algn="ctr"/>
          <a:endParaRPr lang="en-US"/>
        </a:p>
      </dgm:t>
    </dgm:pt>
    <dgm:pt modelId="{D830FFE2-7D18-42A9-8BFF-5DD8BA6F81B0}" type="sibTrans" cxnId="{36152B82-9D3F-4328-9A8F-EB9243D99C03}">
      <dgm:prSet/>
      <dgm:spPr/>
      <dgm:t>
        <a:bodyPr/>
        <a:lstStyle/>
        <a:p>
          <a:pPr algn="ctr"/>
          <a:endParaRPr lang="en-US"/>
        </a:p>
      </dgm:t>
    </dgm:pt>
    <dgm:pt modelId="{5A3D0412-7627-41E6-88C8-0371C22B203D}">
      <dgm:prSet phldrT="[Text]"/>
      <dgm:spPr>
        <a:solidFill>
          <a:schemeClr val="accent3">
            <a:lumMod val="60000"/>
            <a:lumOff val="40000"/>
          </a:schemeClr>
        </a:solidFill>
      </dgm:spPr>
      <dgm:t>
        <a:bodyPr/>
        <a:lstStyle/>
        <a:p>
          <a:pPr algn="ctr"/>
          <a:r>
            <a:rPr lang="en-US" dirty="0" smtClean="0">
              <a:solidFill>
                <a:schemeClr val="tx1"/>
              </a:solidFill>
            </a:rPr>
            <a:t>Used Juno Trimble </a:t>
          </a:r>
          <a:endParaRPr lang="en-US" dirty="0">
            <a:solidFill>
              <a:schemeClr val="tx1"/>
            </a:solidFill>
          </a:endParaRPr>
        </a:p>
      </dgm:t>
    </dgm:pt>
    <dgm:pt modelId="{818F1CED-D297-4ACA-87F6-15805B7DDE38}" type="parTrans" cxnId="{8959FE8C-DCB2-493C-9B90-484BC55DB38F}">
      <dgm:prSet/>
      <dgm:spPr/>
      <dgm:t>
        <a:bodyPr/>
        <a:lstStyle/>
        <a:p>
          <a:pPr algn="ctr"/>
          <a:endParaRPr lang="en-US"/>
        </a:p>
      </dgm:t>
    </dgm:pt>
    <dgm:pt modelId="{3A0880C7-C6F8-4EA4-8A0B-06AFDC4E4E94}" type="sibTrans" cxnId="{8959FE8C-DCB2-493C-9B90-484BC55DB38F}">
      <dgm:prSet/>
      <dgm:spPr/>
      <dgm:t>
        <a:bodyPr/>
        <a:lstStyle/>
        <a:p>
          <a:pPr algn="ctr"/>
          <a:endParaRPr lang="en-US"/>
        </a:p>
      </dgm:t>
    </dgm:pt>
    <dgm:pt modelId="{FADEF20A-96B2-4539-8E29-BEC5274FD50E}">
      <dgm:prSet phldrT="[Text]"/>
      <dgm:spPr>
        <a:solidFill>
          <a:schemeClr val="accent3">
            <a:lumMod val="60000"/>
            <a:lumOff val="40000"/>
          </a:schemeClr>
        </a:solidFill>
      </dgm:spPr>
      <dgm:t>
        <a:bodyPr/>
        <a:lstStyle/>
        <a:p>
          <a:pPr algn="ctr"/>
          <a:r>
            <a:rPr lang="en-US" dirty="0" smtClean="0">
              <a:solidFill>
                <a:schemeClr val="tx1"/>
              </a:solidFill>
            </a:rPr>
            <a:t>Excel sheets</a:t>
          </a:r>
        </a:p>
        <a:p>
          <a:pPr algn="ctr"/>
          <a:r>
            <a:rPr lang="en-US" dirty="0" smtClean="0">
              <a:solidFill>
                <a:schemeClr val="tx1"/>
              </a:solidFill>
            </a:rPr>
            <a:t>ArcGIS </a:t>
          </a:r>
          <a:endParaRPr lang="en-US" dirty="0">
            <a:solidFill>
              <a:schemeClr val="tx1"/>
            </a:solidFill>
          </a:endParaRPr>
        </a:p>
      </dgm:t>
    </dgm:pt>
    <dgm:pt modelId="{FD3528A7-FB4C-4D1A-A553-F4E388BFF742}" type="parTrans" cxnId="{AFA94D6C-238A-478E-A73C-D708AF1D439D}">
      <dgm:prSet/>
      <dgm:spPr/>
      <dgm:t>
        <a:bodyPr/>
        <a:lstStyle/>
        <a:p>
          <a:pPr algn="ctr"/>
          <a:endParaRPr lang="en-US"/>
        </a:p>
      </dgm:t>
    </dgm:pt>
    <dgm:pt modelId="{A4837675-71AF-4E0F-AB78-1166E1740DE1}" type="sibTrans" cxnId="{AFA94D6C-238A-478E-A73C-D708AF1D439D}">
      <dgm:prSet/>
      <dgm:spPr/>
      <dgm:t>
        <a:bodyPr/>
        <a:lstStyle/>
        <a:p>
          <a:pPr algn="ctr"/>
          <a:endParaRPr lang="en-US"/>
        </a:p>
      </dgm:t>
    </dgm:pt>
    <dgm:pt modelId="{D633191F-DECB-47BF-A91F-B0B937185085}">
      <dgm:prSet phldrT="[Text]"/>
      <dgm:spPr>
        <a:solidFill>
          <a:schemeClr val="accent3">
            <a:lumMod val="60000"/>
            <a:lumOff val="40000"/>
          </a:schemeClr>
        </a:solidFill>
      </dgm:spPr>
      <dgm:t>
        <a:bodyPr/>
        <a:lstStyle/>
        <a:p>
          <a:pPr algn="ctr"/>
          <a:r>
            <a:rPr lang="en-US" dirty="0" smtClean="0">
              <a:solidFill>
                <a:schemeClr val="tx1"/>
              </a:solidFill>
            </a:rPr>
            <a:t>Analyzed data with SAS</a:t>
          </a:r>
          <a:endParaRPr lang="en-US" dirty="0">
            <a:solidFill>
              <a:schemeClr val="tx1"/>
            </a:solidFill>
          </a:endParaRPr>
        </a:p>
      </dgm:t>
    </dgm:pt>
    <dgm:pt modelId="{6655FF1E-0F81-4323-8731-9D29F85E8556}" type="parTrans" cxnId="{CABB522E-EAD7-4063-9C17-1445C4C4C737}">
      <dgm:prSet/>
      <dgm:spPr/>
      <dgm:t>
        <a:bodyPr/>
        <a:lstStyle/>
        <a:p>
          <a:pPr algn="ctr"/>
          <a:endParaRPr lang="en-US"/>
        </a:p>
      </dgm:t>
    </dgm:pt>
    <dgm:pt modelId="{EC44CDE6-3013-4502-9F0F-C0F69B53CCB4}" type="sibTrans" cxnId="{CABB522E-EAD7-4063-9C17-1445C4C4C737}">
      <dgm:prSet/>
      <dgm:spPr/>
      <dgm:t>
        <a:bodyPr/>
        <a:lstStyle/>
        <a:p>
          <a:pPr algn="ctr"/>
          <a:endParaRPr lang="en-US"/>
        </a:p>
      </dgm:t>
    </dgm:pt>
    <dgm:pt modelId="{673D5457-FFF3-4DD0-8DE3-24B354E1C506}">
      <dgm:prSet phldrT="[Text]"/>
      <dgm:spPr>
        <a:solidFill>
          <a:schemeClr val="accent3">
            <a:lumMod val="60000"/>
            <a:lumOff val="40000"/>
          </a:schemeClr>
        </a:solidFill>
      </dgm:spPr>
      <dgm:t>
        <a:bodyPr/>
        <a:lstStyle/>
        <a:p>
          <a:pPr algn="ctr"/>
          <a:r>
            <a:rPr lang="en-US" dirty="0" smtClean="0">
              <a:solidFill>
                <a:schemeClr val="tx1"/>
              </a:solidFill>
            </a:rPr>
            <a:t>Downloaded GPS data</a:t>
          </a:r>
          <a:endParaRPr lang="en-US" dirty="0">
            <a:solidFill>
              <a:schemeClr val="tx1"/>
            </a:solidFill>
          </a:endParaRPr>
        </a:p>
      </dgm:t>
    </dgm:pt>
    <dgm:pt modelId="{8658D301-6507-493A-9709-3B5ACD66EB7C}" type="parTrans" cxnId="{43866769-48EC-416C-995A-35EC14EB8DD6}">
      <dgm:prSet/>
      <dgm:spPr/>
      <dgm:t>
        <a:bodyPr/>
        <a:lstStyle/>
        <a:p>
          <a:pPr algn="ctr"/>
          <a:endParaRPr lang="en-US"/>
        </a:p>
      </dgm:t>
    </dgm:pt>
    <dgm:pt modelId="{04C1EC80-3497-49D0-A55A-2ADDC190FBEA}" type="sibTrans" cxnId="{43866769-48EC-416C-995A-35EC14EB8DD6}">
      <dgm:prSet/>
      <dgm:spPr/>
      <dgm:t>
        <a:bodyPr/>
        <a:lstStyle/>
        <a:p>
          <a:pPr algn="ctr"/>
          <a:endParaRPr lang="en-US"/>
        </a:p>
      </dgm:t>
    </dgm:pt>
    <dgm:pt modelId="{B2038779-C14F-4191-B597-A32129A9B7DF}">
      <dgm:prSet phldrT="[Text]"/>
      <dgm:spPr>
        <a:solidFill>
          <a:schemeClr val="accent3">
            <a:lumMod val="60000"/>
            <a:lumOff val="40000"/>
          </a:schemeClr>
        </a:solidFill>
      </dgm:spPr>
      <dgm:t>
        <a:bodyPr/>
        <a:lstStyle/>
        <a:p>
          <a:pPr algn="ctr"/>
          <a:r>
            <a:rPr lang="en-US" dirty="0" smtClean="0">
              <a:solidFill>
                <a:schemeClr val="tx1"/>
              </a:solidFill>
            </a:rPr>
            <a:t>Processed downloaded data with Python and SAS </a:t>
          </a:r>
        </a:p>
        <a:p>
          <a:pPr algn="ctr"/>
          <a:endParaRPr lang="en-US" dirty="0"/>
        </a:p>
      </dgm:t>
    </dgm:pt>
    <dgm:pt modelId="{38751120-5102-4AC5-AC24-F26236FD5CFC}" type="parTrans" cxnId="{154443B0-EC0B-4382-9A71-70928D0FCD95}">
      <dgm:prSet/>
      <dgm:spPr/>
      <dgm:t>
        <a:bodyPr/>
        <a:lstStyle/>
        <a:p>
          <a:pPr algn="ctr"/>
          <a:endParaRPr lang="en-US"/>
        </a:p>
      </dgm:t>
    </dgm:pt>
    <dgm:pt modelId="{EF20F706-CBE6-47F2-ADDB-6C5A930ECCAF}" type="sibTrans" cxnId="{154443B0-EC0B-4382-9A71-70928D0FCD95}">
      <dgm:prSet/>
      <dgm:spPr/>
      <dgm:t>
        <a:bodyPr/>
        <a:lstStyle/>
        <a:p>
          <a:pPr algn="ctr"/>
          <a:endParaRPr lang="en-US"/>
        </a:p>
      </dgm:t>
    </dgm:pt>
    <dgm:pt modelId="{742A8AD9-EBE3-428A-B53F-706D0C5E8FA0}" type="pres">
      <dgm:prSet presAssocID="{B20EDB10-36FC-4B15-A46E-4D47DB3A4E53}" presName="CompostProcess" presStyleCnt="0">
        <dgm:presLayoutVars>
          <dgm:dir/>
          <dgm:resizeHandles val="exact"/>
        </dgm:presLayoutVars>
      </dgm:prSet>
      <dgm:spPr/>
    </dgm:pt>
    <dgm:pt modelId="{492F1A07-8B8F-422D-A3B1-8C387668D85F}" type="pres">
      <dgm:prSet presAssocID="{B20EDB10-36FC-4B15-A46E-4D47DB3A4E53}" presName="arrow" presStyleLbl="bgShp" presStyleIdx="0" presStyleCnt="1"/>
      <dgm:spPr/>
    </dgm:pt>
    <dgm:pt modelId="{64D5BA8E-53D4-4053-8E99-CA35300366B6}" type="pres">
      <dgm:prSet presAssocID="{B20EDB10-36FC-4B15-A46E-4D47DB3A4E53}" presName="linearProcess" presStyleCnt="0"/>
      <dgm:spPr/>
    </dgm:pt>
    <dgm:pt modelId="{B183ECD1-E11B-48FD-B57F-9DE98ABE803E}" type="pres">
      <dgm:prSet presAssocID="{0FCAF209-F343-49A3-B723-A015847673D1}" presName="textNode" presStyleLbl="node1" presStyleIdx="0" presStyleCnt="6">
        <dgm:presLayoutVars>
          <dgm:bulletEnabled val="1"/>
        </dgm:presLayoutVars>
      </dgm:prSet>
      <dgm:spPr/>
      <dgm:t>
        <a:bodyPr/>
        <a:lstStyle/>
        <a:p>
          <a:endParaRPr lang="en-US"/>
        </a:p>
      </dgm:t>
    </dgm:pt>
    <dgm:pt modelId="{7C072E1A-990F-4F4F-940A-AE7420A75B90}" type="pres">
      <dgm:prSet presAssocID="{D830FFE2-7D18-42A9-8BFF-5DD8BA6F81B0}" presName="sibTrans" presStyleCnt="0"/>
      <dgm:spPr/>
    </dgm:pt>
    <dgm:pt modelId="{3CF9AD8A-0FF1-4FA5-9650-1E87295F748A}" type="pres">
      <dgm:prSet presAssocID="{5A3D0412-7627-41E6-88C8-0371C22B203D}" presName="textNode" presStyleLbl="node1" presStyleIdx="1" presStyleCnt="6">
        <dgm:presLayoutVars>
          <dgm:bulletEnabled val="1"/>
        </dgm:presLayoutVars>
      </dgm:prSet>
      <dgm:spPr/>
      <dgm:t>
        <a:bodyPr/>
        <a:lstStyle/>
        <a:p>
          <a:endParaRPr lang="en-US"/>
        </a:p>
      </dgm:t>
    </dgm:pt>
    <dgm:pt modelId="{CBD220F2-14EC-4F1F-BA62-72980135089D}" type="pres">
      <dgm:prSet presAssocID="{3A0880C7-C6F8-4EA4-8A0B-06AFDC4E4E94}" presName="sibTrans" presStyleCnt="0"/>
      <dgm:spPr/>
    </dgm:pt>
    <dgm:pt modelId="{06934472-BBE1-498D-97B9-458E09F2189C}" type="pres">
      <dgm:prSet presAssocID="{FADEF20A-96B2-4539-8E29-BEC5274FD50E}" presName="textNode" presStyleLbl="node1" presStyleIdx="2" presStyleCnt="6">
        <dgm:presLayoutVars>
          <dgm:bulletEnabled val="1"/>
        </dgm:presLayoutVars>
      </dgm:prSet>
      <dgm:spPr/>
      <dgm:t>
        <a:bodyPr/>
        <a:lstStyle/>
        <a:p>
          <a:endParaRPr lang="en-US"/>
        </a:p>
      </dgm:t>
    </dgm:pt>
    <dgm:pt modelId="{D3C8A51B-C513-4E08-AC3B-48CE4EE679CE}" type="pres">
      <dgm:prSet presAssocID="{A4837675-71AF-4E0F-AB78-1166E1740DE1}" presName="sibTrans" presStyleCnt="0"/>
      <dgm:spPr/>
    </dgm:pt>
    <dgm:pt modelId="{BAD5B302-4E77-4E57-8AAF-2D4E09C7B8D9}" type="pres">
      <dgm:prSet presAssocID="{D633191F-DECB-47BF-A91F-B0B937185085}" presName="textNode" presStyleLbl="node1" presStyleIdx="3" presStyleCnt="6">
        <dgm:presLayoutVars>
          <dgm:bulletEnabled val="1"/>
        </dgm:presLayoutVars>
      </dgm:prSet>
      <dgm:spPr/>
      <dgm:t>
        <a:bodyPr/>
        <a:lstStyle/>
        <a:p>
          <a:endParaRPr lang="en-US"/>
        </a:p>
      </dgm:t>
    </dgm:pt>
    <dgm:pt modelId="{6D880EF6-EA96-4D44-B852-5AD15FF87ADA}" type="pres">
      <dgm:prSet presAssocID="{EC44CDE6-3013-4502-9F0F-C0F69B53CCB4}" presName="sibTrans" presStyleCnt="0"/>
      <dgm:spPr/>
    </dgm:pt>
    <dgm:pt modelId="{6848B1A1-6E61-4158-912F-DF6CA140A68D}" type="pres">
      <dgm:prSet presAssocID="{673D5457-FFF3-4DD0-8DE3-24B354E1C506}" presName="textNode" presStyleLbl="node1" presStyleIdx="4" presStyleCnt="6">
        <dgm:presLayoutVars>
          <dgm:bulletEnabled val="1"/>
        </dgm:presLayoutVars>
      </dgm:prSet>
      <dgm:spPr/>
      <dgm:t>
        <a:bodyPr/>
        <a:lstStyle/>
        <a:p>
          <a:endParaRPr lang="en-US"/>
        </a:p>
      </dgm:t>
    </dgm:pt>
    <dgm:pt modelId="{CC6EA712-D984-437C-835B-AE24BDC090D7}" type="pres">
      <dgm:prSet presAssocID="{04C1EC80-3497-49D0-A55A-2ADDC190FBEA}" presName="sibTrans" presStyleCnt="0"/>
      <dgm:spPr/>
    </dgm:pt>
    <dgm:pt modelId="{6DB8B91A-3B29-4D6B-B68B-C2521E4AFE4F}" type="pres">
      <dgm:prSet presAssocID="{B2038779-C14F-4191-B597-A32129A9B7DF}" presName="textNode" presStyleLbl="node1" presStyleIdx="5" presStyleCnt="6">
        <dgm:presLayoutVars>
          <dgm:bulletEnabled val="1"/>
        </dgm:presLayoutVars>
      </dgm:prSet>
      <dgm:spPr/>
      <dgm:t>
        <a:bodyPr/>
        <a:lstStyle/>
        <a:p>
          <a:endParaRPr lang="en-US"/>
        </a:p>
      </dgm:t>
    </dgm:pt>
  </dgm:ptLst>
  <dgm:cxnLst>
    <dgm:cxn modelId="{CABB522E-EAD7-4063-9C17-1445C4C4C737}" srcId="{B20EDB10-36FC-4B15-A46E-4D47DB3A4E53}" destId="{D633191F-DECB-47BF-A91F-B0B937185085}" srcOrd="3" destOrd="0" parTransId="{6655FF1E-0F81-4323-8731-9D29F85E8556}" sibTransId="{EC44CDE6-3013-4502-9F0F-C0F69B53CCB4}"/>
    <dgm:cxn modelId="{AFA94D6C-238A-478E-A73C-D708AF1D439D}" srcId="{B20EDB10-36FC-4B15-A46E-4D47DB3A4E53}" destId="{FADEF20A-96B2-4539-8E29-BEC5274FD50E}" srcOrd="2" destOrd="0" parTransId="{FD3528A7-FB4C-4D1A-A553-F4E388BFF742}" sibTransId="{A4837675-71AF-4E0F-AB78-1166E1740DE1}"/>
    <dgm:cxn modelId="{ACE76EA1-AFED-4778-8A5D-329128043999}" type="presOf" srcId="{673D5457-FFF3-4DD0-8DE3-24B354E1C506}" destId="{6848B1A1-6E61-4158-912F-DF6CA140A68D}" srcOrd="0" destOrd="0" presId="urn:microsoft.com/office/officeart/2005/8/layout/hProcess9"/>
    <dgm:cxn modelId="{31E44A99-1E22-466B-BACA-740674AB2109}" type="presOf" srcId="{0FCAF209-F343-49A3-B723-A015847673D1}" destId="{B183ECD1-E11B-48FD-B57F-9DE98ABE803E}" srcOrd="0" destOrd="0" presId="urn:microsoft.com/office/officeart/2005/8/layout/hProcess9"/>
    <dgm:cxn modelId="{8959FE8C-DCB2-493C-9B90-484BC55DB38F}" srcId="{B20EDB10-36FC-4B15-A46E-4D47DB3A4E53}" destId="{5A3D0412-7627-41E6-88C8-0371C22B203D}" srcOrd="1" destOrd="0" parTransId="{818F1CED-D297-4ACA-87F6-15805B7DDE38}" sibTransId="{3A0880C7-C6F8-4EA4-8A0B-06AFDC4E4E94}"/>
    <dgm:cxn modelId="{3EDFF412-3077-4ACD-9B1E-552800DC767A}" type="presOf" srcId="{D633191F-DECB-47BF-A91F-B0B937185085}" destId="{BAD5B302-4E77-4E57-8AAF-2D4E09C7B8D9}" srcOrd="0" destOrd="0" presId="urn:microsoft.com/office/officeart/2005/8/layout/hProcess9"/>
    <dgm:cxn modelId="{154443B0-EC0B-4382-9A71-70928D0FCD95}" srcId="{B20EDB10-36FC-4B15-A46E-4D47DB3A4E53}" destId="{B2038779-C14F-4191-B597-A32129A9B7DF}" srcOrd="5" destOrd="0" parTransId="{38751120-5102-4AC5-AC24-F26236FD5CFC}" sibTransId="{EF20F706-CBE6-47F2-ADDB-6C5A930ECCAF}"/>
    <dgm:cxn modelId="{9E37FA68-3523-4487-AF31-8AD7417F7441}" type="presOf" srcId="{5A3D0412-7627-41E6-88C8-0371C22B203D}" destId="{3CF9AD8A-0FF1-4FA5-9650-1E87295F748A}" srcOrd="0" destOrd="0" presId="urn:microsoft.com/office/officeart/2005/8/layout/hProcess9"/>
    <dgm:cxn modelId="{43866769-48EC-416C-995A-35EC14EB8DD6}" srcId="{B20EDB10-36FC-4B15-A46E-4D47DB3A4E53}" destId="{673D5457-FFF3-4DD0-8DE3-24B354E1C506}" srcOrd="4" destOrd="0" parTransId="{8658D301-6507-493A-9709-3B5ACD66EB7C}" sibTransId="{04C1EC80-3497-49D0-A55A-2ADDC190FBEA}"/>
    <dgm:cxn modelId="{2589D0EE-B7A4-4BF2-AE54-38018995F23C}" type="presOf" srcId="{B2038779-C14F-4191-B597-A32129A9B7DF}" destId="{6DB8B91A-3B29-4D6B-B68B-C2521E4AFE4F}" srcOrd="0" destOrd="0" presId="urn:microsoft.com/office/officeart/2005/8/layout/hProcess9"/>
    <dgm:cxn modelId="{72A706A2-12CB-4B25-A499-C35652A5EAFE}" type="presOf" srcId="{FADEF20A-96B2-4539-8E29-BEC5274FD50E}" destId="{06934472-BBE1-498D-97B9-458E09F2189C}" srcOrd="0" destOrd="0" presId="urn:microsoft.com/office/officeart/2005/8/layout/hProcess9"/>
    <dgm:cxn modelId="{62FB5548-0909-439B-A937-96B4684AE9B0}" type="presOf" srcId="{B20EDB10-36FC-4B15-A46E-4D47DB3A4E53}" destId="{742A8AD9-EBE3-428A-B53F-706D0C5E8FA0}" srcOrd="0" destOrd="0" presId="urn:microsoft.com/office/officeart/2005/8/layout/hProcess9"/>
    <dgm:cxn modelId="{36152B82-9D3F-4328-9A8F-EB9243D99C03}" srcId="{B20EDB10-36FC-4B15-A46E-4D47DB3A4E53}" destId="{0FCAF209-F343-49A3-B723-A015847673D1}" srcOrd="0" destOrd="0" parTransId="{3CE8D720-8CD2-4510-90FD-A539E0FCA6BC}" sibTransId="{D830FFE2-7D18-42A9-8BFF-5DD8BA6F81B0}"/>
    <dgm:cxn modelId="{406ED7C1-B49D-43E8-A0C3-D137AF44BDC6}" type="presParOf" srcId="{742A8AD9-EBE3-428A-B53F-706D0C5E8FA0}" destId="{492F1A07-8B8F-422D-A3B1-8C387668D85F}" srcOrd="0" destOrd="0" presId="urn:microsoft.com/office/officeart/2005/8/layout/hProcess9"/>
    <dgm:cxn modelId="{6FE1A83F-F776-41EB-9EEF-52ADD7CE7EBB}" type="presParOf" srcId="{742A8AD9-EBE3-428A-B53F-706D0C5E8FA0}" destId="{64D5BA8E-53D4-4053-8E99-CA35300366B6}" srcOrd="1" destOrd="0" presId="urn:microsoft.com/office/officeart/2005/8/layout/hProcess9"/>
    <dgm:cxn modelId="{790225E9-A3D7-41D2-A37C-2EED5A154186}" type="presParOf" srcId="{64D5BA8E-53D4-4053-8E99-CA35300366B6}" destId="{B183ECD1-E11B-48FD-B57F-9DE98ABE803E}" srcOrd="0" destOrd="0" presId="urn:microsoft.com/office/officeart/2005/8/layout/hProcess9"/>
    <dgm:cxn modelId="{535C59FC-9C3F-427E-A6B0-3168DEEE2515}" type="presParOf" srcId="{64D5BA8E-53D4-4053-8E99-CA35300366B6}" destId="{7C072E1A-990F-4F4F-940A-AE7420A75B90}" srcOrd="1" destOrd="0" presId="urn:microsoft.com/office/officeart/2005/8/layout/hProcess9"/>
    <dgm:cxn modelId="{A92648C3-BCB0-434B-BA50-DE84AE828CB8}" type="presParOf" srcId="{64D5BA8E-53D4-4053-8E99-CA35300366B6}" destId="{3CF9AD8A-0FF1-4FA5-9650-1E87295F748A}" srcOrd="2" destOrd="0" presId="urn:microsoft.com/office/officeart/2005/8/layout/hProcess9"/>
    <dgm:cxn modelId="{A8144BCD-6643-4997-B73D-DC86EF39848F}" type="presParOf" srcId="{64D5BA8E-53D4-4053-8E99-CA35300366B6}" destId="{CBD220F2-14EC-4F1F-BA62-72980135089D}" srcOrd="3" destOrd="0" presId="urn:microsoft.com/office/officeart/2005/8/layout/hProcess9"/>
    <dgm:cxn modelId="{2DF1CE88-857E-4E9D-96BB-269D1EFBCC6B}" type="presParOf" srcId="{64D5BA8E-53D4-4053-8E99-CA35300366B6}" destId="{06934472-BBE1-498D-97B9-458E09F2189C}" srcOrd="4" destOrd="0" presId="urn:microsoft.com/office/officeart/2005/8/layout/hProcess9"/>
    <dgm:cxn modelId="{E688CE9C-DA95-44D3-91B3-70F44AFFA8EA}" type="presParOf" srcId="{64D5BA8E-53D4-4053-8E99-CA35300366B6}" destId="{D3C8A51B-C513-4E08-AC3B-48CE4EE679CE}" srcOrd="5" destOrd="0" presId="urn:microsoft.com/office/officeart/2005/8/layout/hProcess9"/>
    <dgm:cxn modelId="{BD3F9D3C-2EBC-4B55-AC88-86C93D842C8E}" type="presParOf" srcId="{64D5BA8E-53D4-4053-8E99-CA35300366B6}" destId="{BAD5B302-4E77-4E57-8AAF-2D4E09C7B8D9}" srcOrd="6" destOrd="0" presId="urn:microsoft.com/office/officeart/2005/8/layout/hProcess9"/>
    <dgm:cxn modelId="{57F07087-16E3-4435-BAA2-38ED0AE25B7D}" type="presParOf" srcId="{64D5BA8E-53D4-4053-8E99-CA35300366B6}" destId="{6D880EF6-EA96-4D44-B852-5AD15FF87ADA}" srcOrd="7" destOrd="0" presId="urn:microsoft.com/office/officeart/2005/8/layout/hProcess9"/>
    <dgm:cxn modelId="{AEA24A17-2ED6-4A00-B7C6-88C1F1B2EF87}" type="presParOf" srcId="{64D5BA8E-53D4-4053-8E99-CA35300366B6}" destId="{6848B1A1-6E61-4158-912F-DF6CA140A68D}" srcOrd="8" destOrd="0" presId="urn:microsoft.com/office/officeart/2005/8/layout/hProcess9"/>
    <dgm:cxn modelId="{4921C015-FFAA-4C19-A717-53E8F30FDA7A}" type="presParOf" srcId="{64D5BA8E-53D4-4053-8E99-CA35300366B6}" destId="{CC6EA712-D984-437C-835B-AE24BDC090D7}" srcOrd="9" destOrd="0" presId="urn:microsoft.com/office/officeart/2005/8/layout/hProcess9"/>
    <dgm:cxn modelId="{C830249A-C3C5-4AE1-97D1-5C18A5565A06}" type="presParOf" srcId="{64D5BA8E-53D4-4053-8E99-CA35300366B6}" destId="{6DB8B91A-3B29-4D6B-B68B-C2521E4AFE4F}" srcOrd="10" destOrd="0" presId="urn:microsoft.com/office/officeart/2005/8/layout/hProcess9"/>
  </dgm:cxnLst>
  <dgm:bg>
    <a:solidFill>
      <a:schemeClr val="accent3">
        <a:lumMod val="75000"/>
      </a:schemeClr>
    </a:solidFill>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92F1A07-8B8F-422D-A3B1-8C387668D85F}">
      <dsp:nvSpPr>
        <dsp:cNvPr id="0" name=""/>
        <dsp:cNvSpPr/>
      </dsp:nvSpPr>
      <dsp:spPr>
        <a:xfrm>
          <a:off x="554354" y="0"/>
          <a:ext cx="6282690" cy="3987800"/>
        </a:xfrm>
        <a:prstGeom prst="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183ECD1-E11B-48FD-B57F-9DE98ABE803E}">
      <dsp:nvSpPr>
        <dsp:cNvPr id="0" name=""/>
        <dsp:cNvSpPr/>
      </dsp:nvSpPr>
      <dsp:spPr>
        <a:xfrm>
          <a:off x="2030" y="1196340"/>
          <a:ext cx="1181974" cy="1595120"/>
        </a:xfrm>
        <a:prstGeom prst="roundRect">
          <a:avLst/>
        </a:prstGeom>
        <a:solidFill>
          <a:schemeClr val="accent3">
            <a:lumMod val="60000"/>
            <a:lum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tx1"/>
              </a:solidFill>
            </a:rPr>
            <a:t>Hard copies entered onto computer</a:t>
          </a:r>
          <a:endParaRPr lang="en-US" sz="1400" kern="1200" dirty="0">
            <a:solidFill>
              <a:schemeClr val="tx1"/>
            </a:solidFill>
          </a:endParaRPr>
        </a:p>
      </dsp:txBody>
      <dsp:txXfrm>
        <a:off x="59729" y="1254039"/>
        <a:ext cx="1066576" cy="1479722"/>
      </dsp:txXfrm>
    </dsp:sp>
    <dsp:sp modelId="{3CF9AD8A-0FF1-4FA5-9650-1E87295F748A}">
      <dsp:nvSpPr>
        <dsp:cNvPr id="0" name=""/>
        <dsp:cNvSpPr/>
      </dsp:nvSpPr>
      <dsp:spPr>
        <a:xfrm>
          <a:off x="1243103" y="1196340"/>
          <a:ext cx="1181974" cy="1595120"/>
        </a:xfrm>
        <a:prstGeom prst="roundRect">
          <a:avLst/>
        </a:prstGeom>
        <a:solidFill>
          <a:schemeClr val="accent3">
            <a:lumMod val="60000"/>
            <a:lum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tx1"/>
              </a:solidFill>
            </a:rPr>
            <a:t>Used Juno Trimble </a:t>
          </a:r>
          <a:endParaRPr lang="en-US" sz="1400" kern="1200" dirty="0">
            <a:solidFill>
              <a:schemeClr val="tx1"/>
            </a:solidFill>
          </a:endParaRPr>
        </a:p>
      </dsp:txBody>
      <dsp:txXfrm>
        <a:off x="1300802" y="1254039"/>
        <a:ext cx="1066576" cy="1479722"/>
      </dsp:txXfrm>
    </dsp:sp>
    <dsp:sp modelId="{06934472-BBE1-498D-97B9-458E09F2189C}">
      <dsp:nvSpPr>
        <dsp:cNvPr id="0" name=""/>
        <dsp:cNvSpPr/>
      </dsp:nvSpPr>
      <dsp:spPr>
        <a:xfrm>
          <a:off x="2484176" y="1196340"/>
          <a:ext cx="1181974" cy="1595120"/>
        </a:xfrm>
        <a:prstGeom prst="roundRect">
          <a:avLst/>
        </a:prstGeom>
        <a:solidFill>
          <a:schemeClr val="accent3">
            <a:lumMod val="60000"/>
            <a:lum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tx1"/>
              </a:solidFill>
            </a:rPr>
            <a:t>Excel sheets</a:t>
          </a:r>
        </a:p>
        <a:p>
          <a:pPr lvl="0" algn="ctr" defTabSz="622300">
            <a:lnSpc>
              <a:spcPct val="90000"/>
            </a:lnSpc>
            <a:spcBef>
              <a:spcPct val="0"/>
            </a:spcBef>
            <a:spcAft>
              <a:spcPct val="35000"/>
            </a:spcAft>
          </a:pPr>
          <a:r>
            <a:rPr lang="en-US" sz="1400" kern="1200" dirty="0" smtClean="0">
              <a:solidFill>
                <a:schemeClr val="tx1"/>
              </a:solidFill>
            </a:rPr>
            <a:t>ArcGIS </a:t>
          </a:r>
          <a:endParaRPr lang="en-US" sz="1400" kern="1200" dirty="0">
            <a:solidFill>
              <a:schemeClr val="tx1"/>
            </a:solidFill>
          </a:endParaRPr>
        </a:p>
      </dsp:txBody>
      <dsp:txXfrm>
        <a:off x="2541875" y="1254039"/>
        <a:ext cx="1066576" cy="1479722"/>
      </dsp:txXfrm>
    </dsp:sp>
    <dsp:sp modelId="{BAD5B302-4E77-4E57-8AAF-2D4E09C7B8D9}">
      <dsp:nvSpPr>
        <dsp:cNvPr id="0" name=""/>
        <dsp:cNvSpPr/>
      </dsp:nvSpPr>
      <dsp:spPr>
        <a:xfrm>
          <a:off x="3725249" y="1196340"/>
          <a:ext cx="1181974" cy="1595120"/>
        </a:xfrm>
        <a:prstGeom prst="roundRect">
          <a:avLst/>
        </a:prstGeom>
        <a:solidFill>
          <a:schemeClr val="accent3">
            <a:lumMod val="60000"/>
            <a:lum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tx1"/>
              </a:solidFill>
            </a:rPr>
            <a:t>Analyzed data with SAS</a:t>
          </a:r>
          <a:endParaRPr lang="en-US" sz="1400" kern="1200" dirty="0">
            <a:solidFill>
              <a:schemeClr val="tx1"/>
            </a:solidFill>
          </a:endParaRPr>
        </a:p>
      </dsp:txBody>
      <dsp:txXfrm>
        <a:off x="3782948" y="1254039"/>
        <a:ext cx="1066576" cy="1479722"/>
      </dsp:txXfrm>
    </dsp:sp>
    <dsp:sp modelId="{6848B1A1-6E61-4158-912F-DF6CA140A68D}">
      <dsp:nvSpPr>
        <dsp:cNvPr id="0" name=""/>
        <dsp:cNvSpPr/>
      </dsp:nvSpPr>
      <dsp:spPr>
        <a:xfrm>
          <a:off x="4966322" y="1196340"/>
          <a:ext cx="1181974" cy="1595120"/>
        </a:xfrm>
        <a:prstGeom prst="roundRect">
          <a:avLst/>
        </a:prstGeom>
        <a:solidFill>
          <a:schemeClr val="accent3">
            <a:lumMod val="60000"/>
            <a:lum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tx1"/>
              </a:solidFill>
            </a:rPr>
            <a:t>Downloaded GPS data</a:t>
          </a:r>
          <a:endParaRPr lang="en-US" sz="1400" kern="1200" dirty="0">
            <a:solidFill>
              <a:schemeClr val="tx1"/>
            </a:solidFill>
          </a:endParaRPr>
        </a:p>
      </dsp:txBody>
      <dsp:txXfrm>
        <a:off x="5024021" y="1254039"/>
        <a:ext cx="1066576" cy="1479722"/>
      </dsp:txXfrm>
    </dsp:sp>
    <dsp:sp modelId="{6DB8B91A-3B29-4D6B-B68B-C2521E4AFE4F}">
      <dsp:nvSpPr>
        <dsp:cNvPr id="0" name=""/>
        <dsp:cNvSpPr/>
      </dsp:nvSpPr>
      <dsp:spPr>
        <a:xfrm>
          <a:off x="6207395" y="1196340"/>
          <a:ext cx="1181974" cy="1595120"/>
        </a:xfrm>
        <a:prstGeom prst="roundRect">
          <a:avLst/>
        </a:prstGeom>
        <a:solidFill>
          <a:schemeClr val="accent3">
            <a:lumMod val="60000"/>
            <a:lum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tx1"/>
              </a:solidFill>
            </a:rPr>
            <a:t>Processed downloaded data with Python and SAS </a:t>
          </a:r>
        </a:p>
        <a:p>
          <a:pPr lvl="0" algn="ctr" defTabSz="622300">
            <a:lnSpc>
              <a:spcPct val="90000"/>
            </a:lnSpc>
            <a:spcBef>
              <a:spcPct val="0"/>
            </a:spcBef>
            <a:spcAft>
              <a:spcPct val="35000"/>
            </a:spcAft>
          </a:pPr>
          <a:endParaRPr lang="en-US" sz="1400" kern="1200" dirty="0"/>
        </a:p>
      </dsp:txBody>
      <dsp:txXfrm>
        <a:off x="6265094" y="1254039"/>
        <a:ext cx="1066576" cy="1479722"/>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jpeg>
</file>

<file path=ppt/media/image12.png>
</file>

<file path=ppt/media/image13.png>
</file>

<file path=ppt/media/image14.jpeg>
</file>

<file path=ppt/media/image15.png>
</file>

<file path=ppt/media/image16.png>
</file>

<file path=ppt/media/image17.png>
</file>

<file path=ppt/media/image18.jpeg>
</file>

<file path=ppt/media/image19.png>
</file>

<file path=ppt/media/image2.png>
</file>

<file path=ppt/media/image20.jpeg>
</file>

<file path=ppt/media/image21.jpeg>
</file>

<file path=ppt/media/image22.jpeg>
</file>

<file path=ppt/media/image23.png>
</file>

<file path=ppt/media/image24.jpeg>
</file>

<file path=ppt/media/image25.png>
</file>

<file path=ppt/media/image26.jpeg>
</file>

<file path=ppt/media/image27.png>
</file>

<file path=ppt/media/image3.jpeg>
</file>

<file path=ppt/media/image4.jpeg>
</file>

<file path=ppt/media/image5.jpeg>
</file>

<file path=ppt/media/image6.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B8D51BA-7097-4725-B386-BF935A9457BC}" type="datetimeFigureOut">
              <a:rPr lang="en-US" smtClean="0"/>
              <a:pPr/>
              <a:t>2/8/15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B5C3020-7C2E-433D-85CF-B722874A4484}" type="slidenum">
              <a:rPr lang="en-US" smtClean="0"/>
              <a:pPr/>
              <a:t>‹#›</a:t>
            </a:fld>
            <a:endParaRPr lang="en-US"/>
          </a:p>
        </p:txBody>
      </p:sp>
    </p:spTree>
    <p:extLst>
      <p:ext uri="{BB962C8B-B14F-4D97-AF65-F5344CB8AC3E}">
        <p14:creationId xmlns:p14="http://schemas.microsoft.com/office/powerpoint/2010/main" val="14658924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library.umassmed.edu/necdmc/research_cases" TargetMode="External"/><Relationship Id="rId4" Type="http://schemas.openxmlformats.org/officeDocument/2006/relationships/hyperlink" Target="http://library.umassmed.edu/necdmc/necdmc_simplified_dmp.docx" TargetMode="External"/><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EB5C3020-7C2E-433D-85CF-B722874A4484}" type="slidenum">
              <a:rPr lang="en-US" smtClean="0"/>
              <a:pPr/>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This</a:t>
            </a:r>
            <a:r>
              <a:rPr lang="en-US" baseline="0" dirty="0" smtClean="0"/>
              <a:t> grassland birds case notes that the student does not have a formal protocol for metadata but that he has created guide files with file names that leads with 0s so that they are at the top of the directory. These files have some documentation and description of the files in each of his folders. An issue here is that the student’s use of metadata and provision of contextual information is inconsistent. He has not made a guide file for all of his files and folders, and he does not always keep them up to date.</a:t>
            </a:r>
            <a:endParaRPr lang="en-US" dirty="0"/>
          </a:p>
        </p:txBody>
      </p:sp>
      <p:sp>
        <p:nvSpPr>
          <p:cNvPr id="4" name="Slide Number Placeholder 3"/>
          <p:cNvSpPr>
            <a:spLocks noGrp="1"/>
          </p:cNvSpPr>
          <p:nvPr>
            <p:ph type="sldNum" sz="quarter" idx="10"/>
          </p:nvPr>
        </p:nvSpPr>
        <p:spPr/>
        <p:txBody>
          <a:bodyPr/>
          <a:lstStyle/>
          <a:p>
            <a:fld id="{EB5C3020-7C2E-433D-85CF-B722874A4484}" type="slidenum">
              <a:rPr lang="en-US" smtClean="0"/>
              <a:pPr/>
              <a:t>10</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The conclusion of the birds case relays how the student would like to share his data as there are no formal sharing restrictions—and notes how the student would like to be informed if someone else wanted to reuse his data. </a:t>
            </a:r>
          </a:p>
          <a:p>
            <a:endParaRPr lang="en-US" dirty="0" smtClean="0"/>
          </a:p>
          <a:p>
            <a:r>
              <a:rPr lang="en-US" dirty="0" smtClean="0"/>
              <a:t>This aligns with the sixth component of the data management plan—policies for access and sharing—a point for student discussion or homework related to </a:t>
            </a:r>
            <a:r>
              <a:rPr lang="en-US" dirty="0" err="1" smtClean="0"/>
              <a:t>thiscould</a:t>
            </a:r>
            <a:r>
              <a:rPr lang="en-US" dirty="0" smtClean="0"/>
              <a:t> be “what process should be followed to gain future access to the researcher’s study data?”,  or using the information from the case, note what components should be included in a data citation for a dataset from this project. </a:t>
            </a:r>
            <a:endParaRPr lang="en-US" dirty="0"/>
          </a:p>
        </p:txBody>
      </p:sp>
      <p:sp>
        <p:nvSpPr>
          <p:cNvPr id="4" name="Slide Number Placeholder 3"/>
          <p:cNvSpPr>
            <a:spLocks noGrp="1"/>
          </p:cNvSpPr>
          <p:nvPr>
            <p:ph type="sldNum" sz="quarter" idx="10"/>
          </p:nvPr>
        </p:nvSpPr>
        <p:spPr/>
        <p:txBody>
          <a:bodyPr/>
          <a:lstStyle/>
          <a:p>
            <a:fld id="{EB5C3020-7C2E-433D-85CF-B722874A4484}" type="slidenum">
              <a:rPr lang="en-US" smtClean="0"/>
              <a:pPr/>
              <a:t>11</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The second </a:t>
            </a:r>
            <a:r>
              <a:rPr lang="en-US" dirty="0" smtClean="0"/>
              <a:t>sample case is “Regenerated of Functional Heart Tissue with Stem Cell Delivery”. This is an actual </a:t>
            </a:r>
            <a:r>
              <a:rPr lang="en-US" sz="1200" dirty="0" smtClean="0"/>
              <a:t>depiction of a biomedical engineering lab research project at WPI. This</a:t>
            </a:r>
            <a:r>
              <a:rPr lang="en-US" sz="1200" baseline="0" dirty="0" smtClean="0"/>
              <a:t> is one of the longer cases in the NECDMC collection. It features a lot of different types of data including images, numerical data, tissue slides, heart tissue, contextual data such as stem cell identifiers, information about the animal model, use of homemade software to detect stem cell activity in areas where it’s been implanted in the heart. It also addresses challenge of working with multiple formats:  an animal log, lab notebook, tissue slides, images from various instrumentation. </a:t>
            </a:r>
            <a:endParaRPr lang="en-US" sz="1200" dirty="0" smtClean="0"/>
          </a:p>
          <a:p>
            <a:endParaRPr lang="en-US" dirty="0"/>
          </a:p>
        </p:txBody>
      </p:sp>
      <p:sp>
        <p:nvSpPr>
          <p:cNvPr id="4" name="Slide Number Placeholder 3"/>
          <p:cNvSpPr>
            <a:spLocks noGrp="1"/>
          </p:cNvSpPr>
          <p:nvPr>
            <p:ph type="sldNum" sz="quarter" idx="10"/>
          </p:nvPr>
        </p:nvSpPr>
        <p:spPr/>
        <p:txBody>
          <a:bodyPr/>
          <a:lstStyle/>
          <a:p>
            <a:fld id="{EB5C3020-7C2E-433D-85CF-B722874A4484}" type="slidenum">
              <a:rPr lang="en-US" smtClean="0"/>
              <a:pPr/>
              <a:t>12</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In the course of this case, there is a lot of data in several formats—images, numerical measurements, tissue slides, homemade</a:t>
            </a:r>
            <a:r>
              <a:rPr lang="en-US" baseline="0" dirty="0" smtClean="0"/>
              <a:t> code written by students that enable tracking of the </a:t>
            </a:r>
            <a:r>
              <a:rPr lang="en-US" baseline="0" dirty="0" err="1" smtClean="0"/>
              <a:t>nanofluorescent</a:t>
            </a:r>
            <a:r>
              <a:rPr lang="en-US" baseline="0" dirty="0" smtClean="0"/>
              <a:t> particles in the hear t tissue, </a:t>
            </a:r>
            <a:r>
              <a:rPr lang="en-US" dirty="0" smtClean="0"/>
              <a:t>contextual data such as the stem cell lines,  model animal’s age, weight, instrumentation used in the implantation of the stem cells into the rat heart, names of students working on the experiment. The case gives an accurate description of the sheer volume of data that can be generated from a single instance of an animal experimentation. </a:t>
            </a:r>
            <a:endParaRPr lang="en-US" dirty="0"/>
          </a:p>
        </p:txBody>
      </p:sp>
      <p:sp>
        <p:nvSpPr>
          <p:cNvPr id="4" name="Slide Number Placeholder 3"/>
          <p:cNvSpPr>
            <a:spLocks noGrp="1"/>
          </p:cNvSpPr>
          <p:nvPr>
            <p:ph type="sldNum" sz="quarter" idx="10"/>
          </p:nvPr>
        </p:nvSpPr>
        <p:spPr/>
        <p:txBody>
          <a:bodyPr/>
          <a:lstStyle/>
          <a:p>
            <a:fld id="{EB5C3020-7C2E-433D-85CF-B722874A4484}" type="slidenum">
              <a:rPr lang="en-US" smtClean="0"/>
              <a:pPr/>
              <a:t>13</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Students can learn a lot about the importance of file formatting as it relates to data generated by proprietary software, like the images of heart tissue that were taken by the camera in the </a:t>
            </a:r>
            <a:r>
              <a:rPr lang="en-US" dirty="0" err="1" smtClean="0"/>
              <a:t>confocal</a:t>
            </a:r>
            <a:r>
              <a:rPr lang="en-US" dirty="0" smtClean="0"/>
              <a:t> microscope. Can the images be converted to a non-proprietary format to ensure long-term access? Who owns the homemade software that the students wrote? What format is the software in? Is</a:t>
            </a:r>
            <a:r>
              <a:rPr lang="en-US" baseline="0" dirty="0" smtClean="0"/>
              <a:t> there a preservation friendly format that the MATLAB software code can be converted to </a:t>
            </a:r>
            <a:r>
              <a:rPr lang="en-US" dirty="0" smtClean="0"/>
              <a:t>? </a:t>
            </a:r>
            <a:endParaRPr lang="en-US" dirty="0"/>
          </a:p>
        </p:txBody>
      </p:sp>
      <p:sp>
        <p:nvSpPr>
          <p:cNvPr id="4" name="Slide Number Placeholder 3"/>
          <p:cNvSpPr>
            <a:spLocks noGrp="1"/>
          </p:cNvSpPr>
          <p:nvPr>
            <p:ph type="sldNum" sz="quarter" idx="10"/>
          </p:nvPr>
        </p:nvSpPr>
        <p:spPr/>
        <p:txBody>
          <a:bodyPr/>
          <a:lstStyle/>
          <a:p>
            <a:fld id="{EB5C3020-7C2E-433D-85CF-B722874A4484}" type="slidenum">
              <a:rPr lang="en-US" smtClean="0"/>
              <a:pPr/>
              <a:t>14</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Students may be all too familiar with this scenario in which data from a single animal model experiment is scattered in various locales—the optical images and ventricular pressure readings are initially stored in the instruments that generated them—then transferred to a self standing </a:t>
            </a:r>
            <a:r>
              <a:rPr lang="en-US" dirty="0" err="1" smtClean="0"/>
              <a:t>Drobo</a:t>
            </a:r>
            <a:r>
              <a:rPr lang="en-US" dirty="0" smtClean="0"/>
              <a:t> backup—and then saved on the hard drive of the networked computer that is regularly backed up by the institution.</a:t>
            </a:r>
          </a:p>
          <a:p>
            <a:endParaRPr lang="en-US" dirty="0" smtClean="0"/>
          </a:p>
          <a:p>
            <a:r>
              <a:rPr lang="en-US" dirty="0" smtClean="0"/>
              <a:t>The tissues slides are noted as being in 3 or 4 freezers—there is no designated one freezer for tissue slides from specific dates or experiments. </a:t>
            </a:r>
          </a:p>
          <a:p>
            <a:endParaRPr lang="en-US" dirty="0" smtClean="0"/>
          </a:p>
          <a:p>
            <a:r>
              <a:rPr lang="en-US" dirty="0" smtClean="0"/>
              <a:t>In order to track the fluorescent particles that provide information about the implanted stem </a:t>
            </a:r>
            <a:r>
              <a:rPr lang="en-US" dirty="0" err="1" smtClean="0"/>
              <a:t>cells,regeneration</a:t>
            </a:r>
            <a:r>
              <a:rPr lang="en-US" dirty="0" smtClean="0"/>
              <a:t> of heart tissue and heart muscle function:  students write a homegrown software code with MATLAB. The case doesn’t mention where the code is being stored—if this code isn’t saved and backup up along with the other project data, the effectiveness of the stem cell delivery method on the regeneration of the heart tissue might not be able to be verified. </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EB5C3020-7C2E-433D-85CF-B722874A4484}" type="slidenum">
              <a:rPr lang="en-US" smtClean="0"/>
              <a:pPr/>
              <a:t>15</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This is an actual case written by Laura Hanlan and an aerospace engineering researcher  at WPI. It focuses on the study and characterization of a component of an electric thruster that is being used by NASA, the Air Force, and private companies to control satellites in orbit. Goal of this study is to enable researchers to build more robust thrusters that will have a longer service life than current models. </a:t>
            </a:r>
          </a:p>
          <a:p>
            <a:endParaRPr lang="en-US" dirty="0" smtClean="0"/>
          </a:p>
          <a:p>
            <a:r>
              <a:rPr lang="en-US" dirty="0" smtClean="0"/>
              <a:t>This case presents some interesting challenges in data management and sharing.</a:t>
            </a:r>
            <a:endParaRPr lang="en-US" dirty="0"/>
          </a:p>
        </p:txBody>
      </p:sp>
      <p:sp>
        <p:nvSpPr>
          <p:cNvPr id="4" name="Slide Number Placeholder 3"/>
          <p:cNvSpPr>
            <a:spLocks noGrp="1"/>
          </p:cNvSpPr>
          <p:nvPr>
            <p:ph type="sldNum" sz="quarter" idx="10"/>
          </p:nvPr>
        </p:nvSpPr>
        <p:spPr/>
        <p:txBody>
          <a:bodyPr/>
          <a:lstStyle/>
          <a:p>
            <a:fld id="{EB5C3020-7C2E-433D-85CF-B722874A4484}" type="slidenum">
              <a:rPr lang="en-US" smtClean="0"/>
              <a:pPr/>
              <a:t>16</a:t>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In this case, there are 2 cathodes used in the testing lab. Cathode #1 is from a private company, was developed with Air Force funding, and is the same model as a unit which has been used operationally in orbit. Because it is identical to flight hardware, any  work associated with this cathode must comply with International Traffic in Arms Regulations (ITAR) requiring that no foreign nationals have access to any aspect of the research.  ITAR establishes strict controls on the use and dissemination of information related to defense articles. Some of the testing equipment and lab notebooks are kept locked up in order to comply.</a:t>
            </a:r>
          </a:p>
          <a:p>
            <a:endParaRPr lang="en-US" dirty="0" smtClean="0"/>
          </a:p>
          <a:p>
            <a:r>
              <a:rPr lang="en-US" dirty="0" smtClean="0"/>
              <a:t>Cathode #2 is from NASA and is intended to be a laboratory model (that is it is not flight hardware) It is not subject to the same ITAR restrictions—but it is subject to some NASA restrictions—specifically to the geometry and dimensions of the cathode.</a:t>
            </a:r>
          </a:p>
          <a:p>
            <a:r>
              <a:rPr lang="en-US" dirty="0" smtClean="0"/>
              <a:t>These restrictions make it difficult to publish this type of research since the experiment would not be reproducible by other researchers unless they have access to the same devices. </a:t>
            </a:r>
            <a:endParaRPr lang="en-US" dirty="0"/>
          </a:p>
        </p:txBody>
      </p:sp>
      <p:sp>
        <p:nvSpPr>
          <p:cNvPr id="4" name="Slide Number Placeholder 3"/>
          <p:cNvSpPr>
            <a:spLocks noGrp="1"/>
          </p:cNvSpPr>
          <p:nvPr>
            <p:ph type="sldNum" sz="quarter" idx="10"/>
          </p:nvPr>
        </p:nvSpPr>
        <p:spPr/>
        <p:txBody>
          <a:bodyPr/>
          <a:lstStyle/>
          <a:p>
            <a:fld id="{EB5C3020-7C2E-433D-85CF-B722874A4484}" type="slidenum">
              <a:rPr lang="en-US" smtClean="0"/>
              <a:pPr/>
              <a:t>17</a:t>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Data</a:t>
            </a:r>
            <a:r>
              <a:rPr lang="en-US" baseline="0" dirty="0" smtClean="0"/>
              <a:t> generated from the cathodes during experiments is downloaded onto a laptop. The experimental conditions are recorded in the lab notebook. To analyze the data, </a:t>
            </a:r>
          </a:p>
          <a:p>
            <a:r>
              <a:rPr lang="en-US" baseline="0" dirty="0" smtClean="0"/>
              <a:t>The student write code using MATLAB. The MATLAB code is the intellectual property of the student and faculty advisor who create it. </a:t>
            </a:r>
            <a:br>
              <a:rPr lang="en-US" baseline="0" dirty="0" smtClean="0"/>
            </a:br>
            <a:r>
              <a:rPr lang="en-US" baseline="0" dirty="0" smtClean="0"/>
              <a:t>If code is written primarily by a student and the faculty advisor wants to share it with another research group, the advisor will attempt to contact the student and ask for permission. </a:t>
            </a:r>
            <a:endParaRPr lang="en-US" dirty="0"/>
          </a:p>
        </p:txBody>
      </p:sp>
      <p:sp>
        <p:nvSpPr>
          <p:cNvPr id="4" name="Slide Number Placeholder 3"/>
          <p:cNvSpPr>
            <a:spLocks noGrp="1"/>
          </p:cNvSpPr>
          <p:nvPr>
            <p:ph type="sldNum" sz="quarter" idx="10"/>
          </p:nvPr>
        </p:nvSpPr>
        <p:spPr/>
        <p:txBody>
          <a:bodyPr/>
          <a:lstStyle/>
          <a:p>
            <a:fld id="{EB5C3020-7C2E-433D-85CF-B722874A4484}" type="slidenum">
              <a:rPr lang="en-US" smtClean="0"/>
              <a:pPr/>
              <a:t>18</a:t>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The Advanced Life-Support for Inhospitable Environments in Space (</a:t>
            </a:r>
            <a:r>
              <a:rPr lang="en-US" sz="1200" kern="1200" dirty="0" err="1" smtClean="0">
                <a:solidFill>
                  <a:schemeClr val="tx1"/>
                </a:solidFill>
                <a:latin typeface="+mn-lt"/>
                <a:ea typeface="+mn-ea"/>
                <a:cs typeface="+mn-cs"/>
              </a:rPr>
              <a:t>ALIEnS</a:t>
            </a:r>
            <a:r>
              <a:rPr lang="en-US" sz="1200" kern="1200" dirty="0" smtClean="0">
                <a:solidFill>
                  <a:schemeClr val="tx1"/>
                </a:solidFill>
                <a:latin typeface="+mn-lt"/>
                <a:ea typeface="+mn-ea"/>
                <a:cs typeface="+mn-cs"/>
              </a:rPr>
              <a:t>) was an interdisciplinary research center headquartered at Innovation Park at State Tech University.  The purpose of </a:t>
            </a:r>
            <a:r>
              <a:rPr lang="en-US" sz="1200" kern="1200" dirty="0" err="1" smtClean="0">
                <a:solidFill>
                  <a:schemeClr val="tx1"/>
                </a:solidFill>
                <a:latin typeface="+mn-lt"/>
                <a:ea typeface="+mn-ea"/>
                <a:cs typeface="+mn-cs"/>
              </a:rPr>
              <a:t>ALIEnS</a:t>
            </a:r>
            <a:r>
              <a:rPr lang="en-US" sz="1200" kern="1200" dirty="0" smtClean="0">
                <a:solidFill>
                  <a:schemeClr val="tx1"/>
                </a:solidFill>
                <a:latin typeface="+mn-lt"/>
                <a:ea typeface="+mn-ea"/>
                <a:cs typeface="+mn-cs"/>
              </a:rPr>
              <a:t> was to investigate the best way to enable humans to live in the extreme environments of outer space for extended periods of time without the ability to resupply life-supporting essentials like oxygen, water, or food.</a:t>
            </a:r>
          </a:p>
          <a:p>
            <a:r>
              <a:rPr lang="en-US" dirty="0" smtClean="0"/>
              <a:t>The </a:t>
            </a:r>
            <a:r>
              <a:rPr lang="en-US" dirty="0" err="1" smtClean="0"/>
              <a:t>ALIEnS</a:t>
            </a:r>
            <a:r>
              <a:rPr lang="en-US" dirty="0" smtClean="0"/>
              <a:t> project was </a:t>
            </a:r>
            <a:r>
              <a:rPr lang="en-US" dirty="0" err="1" smtClean="0"/>
              <a:t>interdiscpilinary</a:t>
            </a:r>
            <a:r>
              <a:rPr lang="en-US" dirty="0" smtClean="0"/>
              <a:t> and was comprised of researchers from agriculture, chemistry, civil engineering, food sciences, electrical computer engineering, mechanical engineering and other fields .Although headquartered at State Tech University, the </a:t>
            </a:r>
            <a:r>
              <a:rPr lang="en-US" dirty="0" err="1" smtClean="0"/>
              <a:t>ALIEnS</a:t>
            </a:r>
            <a:r>
              <a:rPr lang="en-US" dirty="0" smtClean="0"/>
              <a:t> project was a collaboration that included researchers from two other universities.</a:t>
            </a:r>
          </a:p>
          <a:p>
            <a:r>
              <a:rPr lang="en-US" dirty="0" smtClean="0"/>
              <a:t>The </a:t>
            </a:r>
            <a:r>
              <a:rPr lang="en-US" dirty="0" err="1" smtClean="0"/>
              <a:t>ALIEnS</a:t>
            </a:r>
            <a:r>
              <a:rPr lang="en-US" dirty="0" smtClean="0"/>
              <a:t> project was funded by NASA and was expected to last for five years.  However, the project fell victim to the budget cuts during the economic downturn and funding was withdrawn after three and a half years.  This unexpected loss of funding caught </a:t>
            </a:r>
            <a:r>
              <a:rPr lang="en-US" dirty="0" err="1" smtClean="0"/>
              <a:t>ALIEnS</a:t>
            </a:r>
            <a:r>
              <a:rPr lang="en-US" dirty="0" smtClean="0"/>
              <a:t> unprepared. They were just beginning to bring the components of the project together and to test their closed loop model.  The leadership of </a:t>
            </a:r>
            <a:r>
              <a:rPr lang="en-US" dirty="0" err="1" smtClean="0"/>
              <a:t>ALIEnS</a:t>
            </a:r>
            <a:r>
              <a:rPr lang="en-US" dirty="0" smtClean="0"/>
              <a:t> believes that funding could be restored in the future, and wants to reduce the risk of losing the results of the work that had already been completed. They are interested in preserving their data, documents, and other supporting materials so that when funding is restored they could easily resume their work, potentially with a new set of researchers and graduate students. </a:t>
            </a:r>
          </a:p>
          <a:p>
            <a:r>
              <a:rPr lang="en-US" sz="1200" kern="1200" dirty="0" smtClean="0">
                <a:solidFill>
                  <a:schemeClr val="tx1"/>
                </a:solidFill>
                <a:latin typeface="+mn-lt"/>
                <a:ea typeface="+mn-ea"/>
                <a:cs typeface="+mn-cs"/>
              </a:rPr>
              <a:t> </a:t>
            </a:r>
            <a:endParaRPr lang="en-US" dirty="0"/>
          </a:p>
        </p:txBody>
      </p:sp>
      <p:sp>
        <p:nvSpPr>
          <p:cNvPr id="4" name="Slide Number Placeholder 3"/>
          <p:cNvSpPr>
            <a:spLocks noGrp="1"/>
          </p:cNvSpPr>
          <p:nvPr>
            <p:ph type="sldNum" sz="quarter" idx="10"/>
          </p:nvPr>
        </p:nvSpPr>
        <p:spPr/>
        <p:txBody>
          <a:bodyPr/>
          <a:lstStyle/>
          <a:p>
            <a:fld id="{EB5C3020-7C2E-433D-85CF-B722874A4484}" type="slidenum">
              <a:rPr lang="en-US" smtClean="0"/>
              <a:pPr/>
              <a:t>19</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EB5C3020-7C2E-433D-85CF-B722874A4484}" type="slidenum">
              <a:rPr lang="en-US" smtClean="0"/>
              <a:pPr/>
              <a:t>2</a:t>
            </a:fld>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Selecting</a:t>
            </a:r>
            <a:r>
              <a:rPr lang="en-US" baseline="0" dirty="0" smtClean="0"/>
              <a:t> a case for your class? </a:t>
            </a:r>
            <a:r>
              <a:rPr lang="en-US" dirty="0" smtClean="0"/>
              <a:t>Consult</a:t>
            </a:r>
            <a:r>
              <a:rPr lang="en-US" baseline="0" dirty="0" smtClean="0"/>
              <a:t> </a:t>
            </a:r>
            <a:r>
              <a:rPr lang="en-US" dirty="0" smtClean="0"/>
              <a:t>the “Research Data Management Concepts and Issues Illustrated in the Teaching Cases” or</a:t>
            </a:r>
            <a:r>
              <a:rPr lang="en-US" baseline="0" dirty="0" smtClean="0"/>
              <a:t> look at the Summary of Teaching points listed at the beginning of each case. </a:t>
            </a:r>
            <a:endParaRPr lang="en-US" dirty="0"/>
          </a:p>
        </p:txBody>
      </p:sp>
      <p:sp>
        <p:nvSpPr>
          <p:cNvPr id="4" name="Slide Number Placeholder 3"/>
          <p:cNvSpPr>
            <a:spLocks noGrp="1"/>
          </p:cNvSpPr>
          <p:nvPr>
            <p:ph type="sldNum" sz="quarter" idx="10"/>
          </p:nvPr>
        </p:nvSpPr>
        <p:spPr/>
        <p:txBody>
          <a:bodyPr/>
          <a:lstStyle/>
          <a:p>
            <a:fld id="{EB5C3020-7C2E-433D-85CF-B722874A4484}" type="slidenum">
              <a:rPr lang="en-US" smtClean="0"/>
              <a:pPr/>
              <a:t>20</a:t>
            </a:fld>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400" dirty="0" smtClean="0"/>
              <a:t>Time constraints are a big factor when selecting a case. If you only have one hour for teaching a stand alone class—don’t try to squeeze the full Regeneration of Functional Heart Tissue in Rats case </a:t>
            </a:r>
          </a:p>
          <a:p>
            <a:endParaRPr lang="en-US" sz="1400" dirty="0" smtClean="0"/>
          </a:p>
          <a:p>
            <a:endParaRPr lang="en-US" sz="1400" dirty="0" smtClean="0"/>
          </a:p>
          <a:p>
            <a:r>
              <a:rPr lang="en-US" sz="1400" dirty="0" smtClean="0"/>
              <a:t>Additional cases that illustrate a range of data management issues in diverse research settings will be added to the curriculum and we encourage users of the curriculum to submit your unique cases to the NECDMC </a:t>
            </a:r>
            <a:r>
              <a:rPr lang="en-US" dirty="0" smtClean="0"/>
              <a:t>team</a:t>
            </a:r>
            <a:endParaRPr lang="en-US" dirty="0"/>
          </a:p>
        </p:txBody>
      </p:sp>
      <p:sp>
        <p:nvSpPr>
          <p:cNvPr id="4" name="Slide Number Placeholder 3"/>
          <p:cNvSpPr>
            <a:spLocks noGrp="1"/>
          </p:cNvSpPr>
          <p:nvPr>
            <p:ph type="sldNum" sz="quarter" idx="10"/>
          </p:nvPr>
        </p:nvSpPr>
        <p:spPr/>
        <p:txBody>
          <a:bodyPr/>
          <a:lstStyle/>
          <a:p>
            <a:fld id="{EB5C3020-7C2E-433D-85CF-B722874A4484}" type="slidenum">
              <a:rPr lang="en-US" smtClean="0"/>
              <a:pPr/>
              <a:t>21</a:t>
            </a:fld>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EB5C3020-7C2E-433D-85CF-B722874A4484}" type="slidenum">
              <a:rPr lang="en-US" smtClean="0"/>
              <a:pPr/>
              <a:t>22</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Many students are more inductive than deductive </a:t>
            </a:r>
            <a:r>
              <a:rPr lang="en-US" dirty="0" err="1" smtClean="0"/>
              <a:t>reasoners</a:t>
            </a:r>
            <a:r>
              <a:rPr lang="en-US" dirty="0" smtClean="0"/>
              <a:t>—that is to say they learn better from examples than from logical development starting with basic principles. The use of case studies can therefore be a very effective classroom technique—highlighting relevant research data mgmt. concepts into teachable moment. </a:t>
            </a:r>
          </a:p>
          <a:p>
            <a:endParaRPr lang="en-US" dirty="0" smtClean="0"/>
          </a:p>
          <a:p>
            <a:r>
              <a:rPr lang="en-US" dirty="0" smtClean="0"/>
              <a:t>Best practices of RDM apply across all disciplines, but the use of teaching cases </a:t>
            </a:r>
          </a:p>
          <a:p>
            <a:r>
              <a:rPr lang="en-US" dirty="0" smtClean="0"/>
              <a:t>has been recognized for their value in emphasizing certain RDM </a:t>
            </a:r>
          </a:p>
          <a:p>
            <a:r>
              <a:rPr lang="en-US" dirty="0" smtClean="0"/>
              <a:t>Issues for students conducting research in specific disciplines. The cases can also be used to illustrate specific data management issues that arise in a research setting. </a:t>
            </a:r>
          </a:p>
          <a:p>
            <a:endParaRPr lang="en-US" dirty="0" smtClean="0"/>
          </a:p>
          <a:p>
            <a:r>
              <a:rPr lang="en-US" dirty="0" smtClean="0"/>
              <a:t>Instructors teaching RDM  will find that by using case studies they can achieve more discipline specific tailoring for homogenous groups. Many wonder whether RDM instruction needs to be discipline specific. It’s been estimated that 20% of RDM instruction can be tailored to specific audiences. The other 80% includes generic RDM best practices that applies to all disciplines. </a:t>
            </a:r>
          </a:p>
          <a:p>
            <a:endParaRPr lang="en-US" dirty="0"/>
          </a:p>
        </p:txBody>
      </p:sp>
      <p:sp>
        <p:nvSpPr>
          <p:cNvPr id="4" name="Slide Number Placeholder 3"/>
          <p:cNvSpPr>
            <a:spLocks noGrp="1"/>
          </p:cNvSpPr>
          <p:nvPr>
            <p:ph type="sldNum" sz="quarter" idx="10"/>
          </p:nvPr>
        </p:nvSpPr>
        <p:spPr/>
        <p:txBody>
          <a:bodyPr/>
          <a:lstStyle/>
          <a:p>
            <a:fld id="{EB5C3020-7C2E-433D-85CF-B722874A4484}" type="slidenum">
              <a:rPr lang="en-US" smtClean="0"/>
              <a:pPr/>
              <a:t>3</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Autofit/>
          </a:bodyPr>
          <a:lstStyle/>
          <a:p>
            <a:r>
              <a:rPr lang="en-US" b="1" dirty="0" smtClean="0"/>
              <a:t>Demonstrate</a:t>
            </a:r>
            <a:r>
              <a:rPr lang="en-US" b="1" baseline="0" dirty="0" smtClean="0"/>
              <a:t> the Research Cases section of the curriculum</a:t>
            </a:r>
            <a:r>
              <a:rPr lang="en-US" baseline="0" dirty="0" smtClean="0"/>
              <a:t>. </a:t>
            </a:r>
          </a:p>
          <a:p>
            <a:pPr>
              <a:buFont typeface="Arial" pitchFamily="34" charset="0"/>
              <a:buChar char="•"/>
            </a:pPr>
            <a:r>
              <a:rPr lang="en-US" baseline="0" dirty="0" smtClean="0"/>
              <a:t>Point out the Simplified Data management plan—which is also in attendees folders. Discuss the fact that the Simplified Data Management plan was taken from the National Science Foundations recommendations for a data management plan. Each of the research case studies illustrate some of the data management practices referred to in the Simplified Data Management plan. </a:t>
            </a:r>
          </a:p>
          <a:p>
            <a:pPr>
              <a:buFont typeface="Arial" pitchFamily="34" charset="0"/>
              <a:buChar char="•"/>
            </a:pPr>
            <a:endParaRPr lang="en-US" baseline="0" dirty="0" smtClean="0"/>
          </a:p>
          <a:p>
            <a:pPr>
              <a:buFont typeface="Arial" pitchFamily="34" charset="0"/>
              <a:buChar char="•"/>
            </a:pPr>
            <a:endParaRPr lang="en-US" dirty="0" smtClean="0"/>
          </a:p>
          <a:p>
            <a:pPr>
              <a:buFont typeface="Arial" pitchFamily="34" charset="0"/>
              <a:buChar char="•"/>
            </a:pPr>
            <a:r>
              <a:rPr lang="en-US" baseline="0" dirty="0" smtClean="0"/>
              <a:t>Review</a:t>
            </a:r>
            <a:r>
              <a:rPr lang="en-US" dirty="0" smtClean="0"/>
              <a:t> the Research Data Management Concepts and Issues Illustrated in the Teaching Cases document—and advise that this may be helpful if you’re looking to address a specific topic such as keeping a lab notebook or managing multiple data formats.</a:t>
            </a:r>
          </a:p>
          <a:p>
            <a:pPr>
              <a:buFont typeface="Arial" pitchFamily="34" charset="0"/>
              <a:buChar char="•"/>
            </a:pPr>
            <a:endParaRPr lang="en-US" baseline="0" dirty="0" smtClean="0"/>
          </a:p>
          <a:p>
            <a:pPr>
              <a:buFont typeface="Arial" pitchFamily="34" charset="0"/>
              <a:buChar char="•"/>
            </a:pPr>
            <a:r>
              <a:rPr lang="en-US" dirty="0" smtClean="0"/>
              <a:t>Show the link “How to Teach RDM using cases”—point out the collection of cases, statement inviting users to submit their cases—and note the list of case related activities and assessments for the curriculum’s modules</a:t>
            </a:r>
          </a:p>
          <a:p>
            <a:pPr>
              <a:buFont typeface="Arial" pitchFamily="34" charset="0"/>
              <a:buChar char="•"/>
            </a:pPr>
            <a:endParaRPr lang="en-US" baseline="0" dirty="0" smtClean="0"/>
          </a:p>
          <a:p>
            <a:pPr>
              <a:buFont typeface="Arial" pitchFamily="34" charset="0"/>
              <a:buChar char="•"/>
            </a:pPr>
            <a:r>
              <a:rPr lang="en-US" dirty="0" smtClean="0"/>
              <a:t>The link, “Demonstration of Teaching with a Research Case” are slides from a similar workshop that we taught last November—they illustrate the data and the data management practices in the research case “Regeneration of Functional Heart Tissue in Rats” and map them to the  simplified data management plan. </a:t>
            </a:r>
          </a:p>
          <a:p>
            <a:pPr>
              <a:buFont typeface="Arial" pitchFamily="34" charset="0"/>
              <a:buChar char="•"/>
            </a:pPr>
            <a:endParaRPr lang="en-US" dirty="0" smtClean="0"/>
          </a:p>
          <a:p>
            <a:pPr>
              <a:buFont typeface="Arial" pitchFamily="34" charset="0"/>
              <a:buChar char="•"/>
            </a:pPr>
            <a:r>
              <a:rPr lang="en-US" dirty="0" smtClean="0"/>
              <a:t>Point out the components (Summary of teaching points, case, discussion questions related to the different modules) of a research case  (use first one—Outcomes from Orthopedic Implant Surgery</a:t>
            </a:r>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EB5C3020-7C2E-433D-85CF-B722874A4484}" type="slidenum">
              <a:rPr lang="en-US" smtClean="0"/>
              <a:pPr/>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lvl="0"/>
            <a:r>
              <a:rPr lang="en-US" dirty="0" smtClean="0"/>
              <a:t>There are several ways to teach with the research cases.  A case </a:t>
            </a:r>
            <a:r>
              <a:rPr lang="en-US" baseline="0" dirty="0" smtClean="0"/>
              <a:t>could be assigned using the flipped classroom model in which students are asked to read the case and answer or reflect about the case’s discussion questions prior to class---and then be prepared to discuss it in class. The cases, or excerpts of the cases can be integrated into a lecture to illustrate the lecture’s salient points.  Students can read and discuss the case in breakout sessions and report back to the class,</a:t>
            </a:r>
            <a:r>
              <a:rPr lang="en-US" dirty="0" smtClean="0"/>
              <a:t> develop data management plans and recommendations for best data practices for the cases. In some of the curriculum’s modules, there are case based activities built into the lesson</a:t>
            </a:r>
            <a:r>
              <a:rPr lang="en-US" baseline="0" dirty="0" smtClean="0"/>
              <a:t> plan. For example, an activity in Module 1 is for students to </a:t>
            </a:r>
            <a:r>
              <a:rPr lang="en-US" sz="1200" kern="1200" dirty="0" smtClean="0">
                <a:solidFill>
                  <a:schemeClr val="tx1"/>
                </a:solidFill>
                <a:latin typeface="+mn-lt"/>
                <a:ea typeface="+mn-ea"/>
                <a:cs typeface="+mn-cs"/>
              </a:rPr>
              <a:t>create a data management plan for one of the </a:t>
            </a:r>
            <a:r>
              <a:rPr lang="en-US" sz="1200" u="sng" kern="1200" dirty="0" smtClean="0">
                <a:solidFill>
                  <a:schemeClr val="tx1"/>
                </a:solidFill>
                <a:latin typeface="+mn-lt"/>
                <a:ea typeface="+mn-ea"/>
                <a:cs typeface="+mn-cs"/>
                <a:hlinkClick r:id="rId3"/>
              </a:rPr>
              <a:t>cases</a:t>
            </a:r>
            <a:r>
              <a:rPr lang="en-US" sz="1200" kern="1200" dirty="0" smtClean="0">
                <a:solidFill>
                  <a:schemeClr val="tx1"/>
                </a:solidFill>
                <a:latin typeface="+mn-lt"/>
                <a:ea typeface="+mn-ea"/>
                <a:cs typeface="+mn-cs"/>
              </a:rPr>
              <a:t> using </a:t>
            </a:r>
            <a:r>
              <a:rPr lang="en-US" sz="1200" u="sng" kern="1200" dirty="0" smtClean="0">
                <a:solidFill>
                  <a:schemeClr val="tx1"/>
                </a:solidFill>
                <a:latin typeface="+mn-lt"/>
                <a:ea typeface="+mn-ea"/>
                <a:cs typeface="+mn-cs"/>
                <a:hlinkClick r:id="rId4"/>
              </a:rPr>
              <a:t>the simplified data management plan</a:t>
            </a:r>
            <a:r>
              <a:rPr lang="en-US" sz="1200" kern="1200" dirty="0" smtClean="0">
                <a:solidFill>
                  <a:schemeClr val="tx1"/>
                </a:solidFill>
                <a:latin typeface="+mn-lt"/>
                <a:ea typeface="+mn-ea"/>
                <a:cs typeface="+mn-cs"/>
              </a:rPr>
              <a:t> template discussed on page 10-11.  An activity for module 3 is for students to </a:t>
            </a:r>
            <a:r>
              <a:rPr lang="en-US" dirty="0" smtClean="0"/>
              <a:t>read a research </a:t>
            </a:r>
            <a:r>
              <a:rPr lang="en-US" u="sng" dirty="0" smtClean="0">
                <a:hlinkClick r:id="rId3"/>
              </a:rPr>
              <a:t>case</a:t>
            </a:r>
            <a:r>
              <a:rPr lang="en-US" dirty="0" smtClean="0"/>
              <a:t>  and identify and discuss the basic project information that could be documented using metadata.</a:t>
            </a:r>
          </a:p>
          <a:p>
            <a:pPr lvl="0"/>
            <a:endParaRPr lang="en-US" sz="1200" kern="1200" dirty="0" smtClean="0">
              <a:solidFill>
                <a:schemeClr val="tx1"/>
              </a:solidFill>
              <a:latin typeface="+mn-lt"/>
              <a:ea typeface="+mn-ea"/>
              <a:cs typeface="+mn-cs"/>
            </a:endParaRPr>
          </a:p>
          <a:p>
            <a:pPr lvl="0"/>
            <a:r>
              <a:rPr lang="en-US" dirty="0" smtClean="0"/>
              <a:t>If you are teaching a series of classes over several days, weeks or a semester long course, you could take one research case and use it to illustrate a different RDM issue for each topic—you could take a case and use it in the module 1 overview, module 2—address the contextual details in the data from that case module 3—storage and backup practices , </a:t>
            </a:r>
            <a:r>
              <a:rPr lang="en-US" dirty="0" err="1" smtClean="0"/>
              <a:t>ect</a:t>
            </a:r>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 </a:t>
            </a:r>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EB5C3020-7C2E-433D-85CF-B722874A4484}" type="slidenum">
              <a:rPr lang="en-US" smtClean="0"/>
              <a:pPr/>
              <a:t>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600200" y="304800"/>
            <a:ext cx="4114800" cy="3086100"/>
          </a:xfrm>
        </p:spPr>
      </p:sp>
      <p:sp>
        <p:nvSpPr>
          <p:cNvPr id="3" name="Notes Placeholder 2"/>
          <p:cNvSpPr>
            <a:spLocks noGrp="1"/>
          </p:cNvSpPr>
          <p:nvPr>
            <p:ph type="body" idx="1"/>
          </p:nvPr>
        </p:nvSpPr>
        <p:spPr>
          <a:xfrm>
            <a:off x="685800" y="3505200"/>
            <a:ext cx="5486400" cy="4953000"/>
          </a:xfrm>
        </p:spPr>
        <p:txBody>
          <a:bodyPr>
            <a:normAutofit/>
          </a:bodyPr>
          <a:lstStyle/>
          <a:p>
            <a:r>
              <a:rPr lang="en-US" dirty="0" smtClean="0"/>
              <a:t>Each of the research cases is an actual depiction</a:t>
            </a:r>
            <a:r>
              <a:rPr lang="en-US" baseline="0" dirty="0" smtClean="0"/>
              <a:t> of a research case in a specific research environment. The cases have been developed to make it easier for science, health sciences and technology students at the undergraduate and graduate levels to understand data management principles and challenges in the context of familiar research settings. They also help library students and librarians visualize various research settings and how data is used, generated, and managed in these research settings.   </a:t>
            </a:r>
            <a:r>
              <a:rPr lang="en-US" dirty="0" smtClean="0"/>
              <a:t>We designed</a:t>
            </a:r>
            <a:r>
              <a:rPr lang="en-US" baseline="0" dirty="0" smtClean="0"/>
              <a:t> the cases in the curriculum so that you can pick and choose and customize the cases to the needs of your audience.</a:t>
            </a:r>
          </a:p>
          <a:p>
            <a:endParaRPr lang="en-US" dirty="0" smtClean="0"/>
          </a:p>
          <a:p>
            <a:r>
              <a:rPr lang="en-US" dirty="0" smtClean="0"/>
              <a:t>It is important to note that each research case is unique—just as every research project is unique. The types of data, instrumentation, variables, practices of research personnel vary greatly from one research setting to another—this is why data management plans cannot be cloned—each case is unique onto itself.</a:t>
            </a:r>
          </a:p>
          <a:p>
            <a:r>
              <a:rPr lang="en-US" baseline="0" dirty="0" smtClean="0"/>
              <a:t/>
            </a:r>
            <a:br>
              <a:rPr lang="en-US" baseline="0" dirty="0" smtClean="0"/>
            </a:br>
            <a:r>
              <a:rPr lang="en-US" baseline="0" dirty="0" smtClean="0"/>
              <a:t>I would also like to point out to you that while the cases were written to cover data management issues that</a:t>
            </a:r>
            <a:r>
              <a:rPr lang="en-US" dirty="0" smtClean="0"/>
              <a:t> map to the Simplified Data Management plan—many of the cases often only cover a few components of the data management plan—such as the types of data generated, how data is stored and use of contextual details. Other components such as provisions for privacy or plan for archiving data may not be covered in a specific research case. The fact that it is not covered however, can be a point of discussion and students could be given an assignment to create a scenario that addresses these missing data management plan components. </a:t>
            </a:r>
          </a:p>
          <a:p>
            <a:endParaRPr lang="en-US" dirty="0" smtClean="0"/>
          </a:p>
          <a:p>
            <a:r>
              <a:rPr lang="en-US" dirty="0" smtClean="0"/>
              <a:t>Over the next several slides, I’ll be showing you a sampling of four very different research cases.  Many of describe multiple data management issues –but in the interest of time, I’ll highlight some key RDM issues described in </a:t>
            </a:r>
            <a:r>
              <a:rPr lang="en-US" smtClean="0"/>
              <a:t>each case. </a:t>
            </a:r>
            <a:endParaRPr lang="en-US" dirty="0" smtClean="0"/>
          </a:p>
          <a:p>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EB5C3020-7C2E-433D-85CF-B722874A4484}" type="slidenum">
              <a:rPr lang="en-US" smtClean="0"/>
              <a:pPr/>
              <a:t>6</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We’ll start with a life science field study case:  Habitat </a:t>
            </a:r>
            <a:r>
              <a:rPr lang="en-US" sz="1200" dirty="0" err="1" smtClean="0"/>
              <a:t>Selecton</a:t>
            </a:r>
            <a:r>
              <a:rPr lang="en-US" sz="1200" dirty="0" smtClean="0"/>
              <a:t> by Grassland Birds Case Data. </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In this case, a PhD student is conducting research on grassland bird habitat quality. He  collects the following data:</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Field study observations—including</a:t>
            </a:r>
            <a:r>
              <a:rPr lang="en-US" sz="1200" baseline="0" dirty="0" smtClean="0"/>
              <a:t> measurements of the height of vegetation, leaf litter depth, flight initiation distance</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Data related to openness of the landscape</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GPS data:  location coordinates, angles to the horizon, distances to the habitat’s edges, compass bearings</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The research case’s description of the types of data that is collected corresponds to Number one component on the data management plan. “What types of data will you be creating or capturing? Experimental measures, observational, etc. </a:t>
            </a:r>
          </a:p>
        </p:txBody>
      </p:sp>
      <p:sp>
        <p:nvSpPr>
          <p:cNvPr id="4" name="Slide Number Placeholder 3"/>
          <p:cNvSpPr>
            <a:spLocks noGrp="1"/>
          </p:cNvSpPr>
          <p:nvPr>
            <p:ph type="sldNum" sz="quarter" idx="10"/>
          </p:nvPr>
        </p:nvSpPr>
        <p:spPr/>
        <p:txBody>
          <a:bodyPr/>
          <a:lstStyle/>
          <a:p>
            <a:fld id="{EB5C3020-7C2E-433D-85CF-B722874A4484}" type="slidenum">
              <a:rPr lang="en-US" smtClean="0"/>
              <a:pPr/>
              <a:t>7</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20000"/>
          </a:bodyPr>
          <a:lstStyle/>
          <a:p>
            <a:r>
              <a:rPr lang="en-US" sz="1300" dirty="0" smtClean="0"/>
              <a:t>This graphic denotes the use of various formats of data that have been collected during the span of the grassland birds case project.  The case notes that early on in his research the student recorded data using hard copy data sheets that he then had to enter into a computer. Eventually the student began using a portal computer (called the Trimble Juno GPS and entered observational data and GIS data into MS Excel spreadsheets and a proprietary mapping software program, </a:t>
            </a:r>
            <a:r>
              <a:rPr lang="en-US" sz="1300" dirty="0" err="1" smtClean="0"/>
              <a:t>ArcGIS</a:t>
            </a:r>
            <a:r>
              <a:rPr lang="en-US" sz="1300" dirty="0" smtClean="0"/>
              <a:t>. The data on the spreadsheets and the </a:t>
            </a:r>
            <a:r>
              <a:rPr lang="en-US" sz="1300" dirty="0" err="1" smtClean="0"/>
              <a:t>ArcGIS</a:t>
            </a:r>
            <a:r>
              <a:rPr lang="en-US" sz="1300" dirty="0" smtClean="0"/>
              <a:t> were analyzed using SAS software. In addition to the data that the student collected from the field, he has downloaded existing GIS data from the internet, and processed thes</a:t>
            </a:r>
            <a:r>
              <a:rPr lang="en-US" sz="1300" b="1" dirty="0" smtClean="0"/>
              <a:t>e</a:t>
            </a:r>
            <a:r>
              <a:rPr lang="en-US" sz="1300" dirty="0" smtClean="0"/>
              <a:t> files using </a:t>
            </a:r>
            <a:r>
              <a:rPr lang="en-US" sz="1300" dirty="0" err="1" smtClean="0"/>
              <a:t>ArcGIS</a:t>
            </a:r>
            <a:r>
              <a:rPr lang="en-US" sz="1300" dirty="0" smtClean="0"/>
              <a:t> and Python software, and analyzed them using Python and SAS software. </a:t>
            </a:r>
          </a:p>
          <a:p>
            <a:endParaRPr lang="en-US" b="1" dirty="0" smtClean="0"/>
          </a:p>
          <a:p>
            <a:r>
              <a:rPr lang="en-US" sz="1300" b="1" dirty="0" smtClean="0"/>
              <a:t>The student uses:</a:t>
            </a:r>
          </a:p>
          <a:p>
            <a:endParaRPr lang="en-US" sz="1300" b="1" dirty="0" smtClean="0"/>
          </a:p>
          <a:p>
            <a:r>
              <a:rPr lang="en-US" sz="1300" b="1" dirty="0" smtClean="0"/>
              <a:t>.doc </a:t>
            </a:r>
            <a:r>
              <a:rPr lang="en-US" sz="1300" dirty="0" smtClean="0"/>
              <a:t>files for data descriptions and write-ups</a:t>
            </a:r>
          </a:p>
          <a:p>
            <a:r>
              <a:rPr lang="en-US" sz="1300" b="1" dirty="0" smtClean="0"/>
              <a:t>.</a:t>
            </a:r>
            <a:r>
              <a:rPr lang="en-US" sz="1300" b="1" dirty="0" err="1" smtClean="0"/>
              <a:t>xls</a:t>
            </a:r>
            <a:r>
              <a:rPr lang="en-US" sz="1300" b="1" dirty="0" smtClean="0"/>
              <a:t> </a:t>
            </a:r>
            <a:r>
              <a:rPr lang="en-US" sz="1300" dirty="0" smtClean="0"/>
              <a:t>and </a:t>
            </a:r>
            <a:r>
              <a:rPr lang="en-US" sz="1300" b="1" dirty="0" smtClean="0"/>
              <a:t>.</a:t>
            </a:r>
            <a:r>
              <a:rPr lang="en-US" sz="1300" b="1" dirty="0" err="1" smtClean="0"/>
              <a:t>xlsx</a:t>
            </a:r>
            <a:r>
              <a:rPr lang="en-US" sz="1300" b="1" dirty="0" smtClean="0"/>
              <a:t> </a:t>
            </a:r>
            <a:r>
              <a:rPr lang="en-US" sz="1300" dirty="0" smtClean="0"/>
              <a:t>files for spreadsheets and data tables</a:t>
            </a:r>
          </a:p>
          <a:p>
            <a:r>
              <a:rPr lang="en-US" sz="1300" b="1" dirty="0" smtClean="0"/>
              <a:t>.</a:t>
            </a:r>
            <a:r>
              <a:rPr lang="en-US" sz="1300" b="1" dirty="0" err="1" smtClean="0"/>
              <a:t>shp</a:t>
            </a:r>
            <a:r>
              <a:rPr lang="en-US" sz="1300" b="1" dirty="0" smtClean="0"/>
              <a:t> </a:t>
            </a:r>
            <a:r>
              <a:rPr lang="en-US" sz="1300" dirty="0" smtClean="0"/>
              <a:t>files for geographic information with associated data tables</a:t>
            </a:r>
          </a:p>
          <a:p>
            <a:r>
              <a:rPr lang="en-US" sz="1300" b="1" dirty="0" smtClean="0"/>
              <a:t>.</a:t>
            </a:r>
            <a:r>
              <a:rPr lang="en-US" sz="1300" b="1" dirty="0" err="1" smtClean="0"/>
              <a:t>csv</a:t>
            </a:r>
            <a:r>
              <a:rPr lang="en-US" sz="1300" b="1" dirty="0" smtClean="0"/>
              <a:t> </a:t>
            </a:r>
            <a:r>
              <a:rPr lang="en-US" sz="1300" dirty="0" smtClean="0"/>
              <a:t>files for both data tables and geographic info, these are easier to read with R and Python than .</a:t>
            </a:r>
            <a:r>
              <a:rPr lang="en-US" sz="1300" dirty="0" err="1" smtClean="0"/>
              <a:t>xls</a:t>
            </a:r>
            <a:r>
              <a:rPr lang="en-US" sz="1300" dirty="0" smtClean="0"/>
              <a:t>, .</a:t>
            </a:r>
            <a:r>
              <a:rPr lang="en-US" sz="1300" dirty="0" err="1" smtClean="0"/>
              <a:t>xlsx</a:t>
            </a:r>
            <a:r>
              <a:rPr lang="en-US" sz="1300" dirty="0" smtClean="0"/>
              <a:t>, and .</a:t>
            </a:r>
            <a:r>
              <a:rPr lang="en-US" sz="1300" dirty="0" err="1" smtClean="0"/>
              <a:t>shp</a:t>
            </a:r>
            <a:r>
              <a:rPr lang="en-US" sz="1300" dirty="0" smtClean="0"/>
              <a:t> files</a:t>
            </a:r>
          </a:p>
          <a:p>
            <a:r>
              <a:rPr lang="en-US" sz="1300" b="1" dirty="0" err="1" smtClean="0"/>
              <a:t>py</a:t>
            </a:r>
            <a:r>
              <a:rPr lang="en-US" sz="1300" b="1" dirty="0" smtClean="0"/>
              <a:t>, .</a:t>
            </a:r>
            <a:r>
              <a:rPr lang="en-US" sz="1300" b="1" dirty="0" err="1" smtClean="0"/>
              <a:t>sas</a:t>
            </a:r>
            <a:r>
              <a:rPr lang="en-US" sz="1300" b="1" dirty="0" smtClean="0"/>
              <a:t>, and .r </a:t>
            </a:r>
            <a:r>
              <a:rPr lang="en-US" sz="1300" dirty="0" smtClean="0"/>
              <a:t>files contain scripts that processed and analyzed other data or computed statistics</a:t>
            </a:r>
          </a:p>
          <a:p>
            <a:endParaRPr lang="en-US" sz="1300" dirty="0" smtClean="0"/>
          </a:p>
          <a:p>
            <a:r>
              <a:rPr lang="en-US" sz="1300" dirty="0" smtClean="0"/>
              <a:t>As noted in the blue balloon at the top—this information about data formats used in the case correspond to the first and second component on the data management plan—a description of how the data is captured and  processed is the first requirement --contextual details –in this case the file formats--needed to make data meaningful to others is the second requirement</a:t>
            </a:r>
          </a:p>
        </p:txBody>
      </p:sp>
      <p:sp>
        <p:nvSpPr>
          <p:cNvPr id="4" name="Slide Number Placeholder 3"/>
          <p:cNvSpPr>
            <a:spLocks noGrp="1"/>
          </p:cNvSpPr>
          <p:nvPr>
            <p:ph type="sldNum" sz="quarter" idx="10"/>
          </p:nvPr>
        </p:nvSpPr>
        <p:spPr/>
        <p:txBody>
          <a:bodyPr/>
          <a:lstStyle/>
          <a:p>
            <a:fld id="{EB5C3020-7C2E-433D-85CF-B722874A4484}" type="slidenum">
              <a:rPr lang="en-US" smtClean="0"/>
              <a:pPr/>
              <a:t>8</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The case provides a basic description of how the files are stored. Hard copy data sheets are kept in two binders—one for the student and a copy of a binder in the PI’s lab. </a:t>
            </a:r>
          </a:p>
          <a:p>
            <a:r>
              <a:rPr lang="en-US" dirty="0" smtClean="0"/>
              <a:t>Electronic files are stored on his lab’s space on the university’s servers—which the university stores and backs up. The student also has a backup copy in an external hard drive that he regularly backs up. </a:t>
            </a:r>
          </a:p>
          <a:p>
            <a:endParaRPr lang="en-US" dirty="0" smtClean="0"/>
          </a:p>
          <a:p>
            <a:r>
              <a:rPr lang="en-US" dirty="0" smtClean="0"/>
              <a:t>One discussion point about the student’s storage and backup practices is would he consider developing a plan for syncing data that is stored on university servers and the external drive.</a:t>
            </a:r>
            <a:endParaRPr lang="en-US" dirty="0"/>
          </a:p>
        </p:txBody>
      </p:sp>
      <p:sp>
        <p:nvSpPr>
          <p:cNvPr id="4" name="Slide Number Placeholder 3"/>
          <p:cNvSpPr>
            <a:spLocks noGrp="1"/>
          </p:cNvSpPr>
          <p:nvPr>
            <p:ph type="sldNum" sz="quarter" idx="10"/>
          </p:nvPr>
        </p:nvSpPr>
        <p:spPr/>
        <p:txBody>
          <a:bodyPr/>
          <a:lstStyle/>
          <a:p>
            <a:fld id="{EB5C3020-7C2E-433D-85CF-B722874A4484}" type="slidenum">
              <a:rPr lang="en-US" smtClean="0"/>
              <a:pPr/>
              <a:t>9</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C41001BC-4836-45DF-8137-2B28B239B04E}" type="datetimeFigureOut">
              <a:rPr lang="en-US" smtClean="0"/>
              <a:pPr/>
              <a:t>2/8/15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B57788-4DC7-40DD-83BD-341152B12DFF}"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41001BC-4836-45DF-8137-2B28B239B04E}" type="datetimeFigureOut">
              <a:rPr lang="en-US" smtClean="0"/>
              <a:pPr/>
              <a:t>2/8/15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B57788-4DC7-40DD-83BD-341152B12DFF}"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41001BC-4836-45DF-8137-2B28B239B04E}" type="datetimeFigureOut">
              <a:rPr lang="en-US" smtClean="0"/>
              <a:pPr/>
              <a:t>2/8/15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B57788-4DC7-40DD-83BD-341152B12DFF}"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41001BC-4836-45DF-8137-2B28B239B04E}" type="datetimeFigureOut">
              <a:rPr lang="en-US" smtClean="0"/>
              <a:pPr/>
              <a:t>2/8/15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B57788-4DC7-40DD-83BD-341152B12DFF}"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41001BC-4836-45DF-8137-2B28B239B04E}" type="datetimeFigureOut">
              <a:rPr lang="en-US" smtClean="0"/>
              <a:pPr/>
              <a:t>2/8/15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B57788-4DC7-40DD-83BD-341152B12DFF}"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C41001BC-4836-45DF-8137-2B28B239B04E}" type="datetimeFigureOut">
              <a:rPr lang="en-US" smtClean="0"/>
              <a:pPr/>
              <a:t>2/8/15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B57788-4DC7-40DD-83BD-341152B12DFF}"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C41001BC-4836-45DF-8137-2B28B239B04E}" type="datetimeFigureOut">
              <a:rPr lang="en-US" smtClean="0"/>
              <a:pPr/>
              <a:t>2/8/15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4B57788-4DC7-40DD-83BD-341152B12DFF}"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C41001BC-4836-45DF-8137-2B28B239B04E}" type="datetimeFigureOut">
              <a:rPr lang="en-US" smtClean="0"/>
              <a:pPr/>
              <a:t>2/8/15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4B57788-4DC7-40DD-83BD-341152B12DFF}"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41001BC-4836-45DF-8137-2B28B239B04E}" type="datetimeFigureOut">
              <a:rPr lang="en-US" smtClean="0"/>
              <a:pPr/>
              <a:t>2/8/15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4B57788-4DC7-40DD-83BD-341152B12DFF}"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41001BC-4836-45DF-8137-2B28B239B04E}" type="datetimeFigureOut">
              <a:rPr lang="en-US" smtClean="0"/>
              <a:pPr/>
              <a:t>2/8/15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B57788-4DC7-40DD-83BD-341152B12DFF}"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41001BC-4836-45DF-8137-2B28B239B04E}" type="datetimeFigureOut">
              <a:rPr lang="en-US" smtClean="0"/>
              <a:pPr/>
              <a:t>2/8/15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B57788-4DC7-40DD-83BD-341152B12DFF}"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41001BC-4836-45DF-8137-2B28B239B04E}" type="datetimeFigureOut">
              <a:rPr lang="en-US" smtClean="0"/>
              <a:pPr/>
              <a:t>2/8/15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4B57788-4DC7-40DD-83BD-341152B12DFF}"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4"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6.jpeg"/><Relationship Id="rId4" Type="http://schemas.openxmlformats.org/officeDocument/2006/relationships/image" Target="../media/image12.png"/><Relationship Id="rId5" Type="http://schemas.openxmlformats.org/officeDocument/2006/relationships/image" Target="../media/image13.png"/><Relationship Id="rId6" Type="http://schemas.openxmlformats.org/officeDocument/2006/relationships/image" Target="../media/image14.jpeg"/><Relationship Id="rId1" Type="http://schemas.openxmlformats.org/officeDocument/2006/relationships/slideLayout" Target="../slideLayouts/slideLayout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5" Type="http://schemas.openxmlformats.org/officeDocument/2006/relationships/image" Target="../media/image17.png"/><Relationship Id="rId6" Type="http://schemas.openxmlformats.org/officeDocument/2006/relationships/image" Target="../media/image6.jpeg"/><Relationship Id="rId7" Type="http://schemas.openxmlformats.org/officeDocument/2006/relationships/image" Target="../media/image18.jpeg"/><Relationship Id="rId8" Type="http://schemas.openxmlformats.org/officeDocument/2006/relationships/image" Target="../media/image19.png"/><Relationship Id="rId9" Type="http://schemas.openxmlformats.org/officeDocument/2006/relationships/image" Target="../media/image20.jpeg"/><Relationship Id="rId10" Type="http://schemas.openxmlformats.org/officeDocument/2006/relationships/image" Target="../media/image21.jpeg"/><Relationship Id="rId11" Type="http://schemas.openxmlformats.org/officeDocument/2006/relationships/image" Target="../media/image22.jpeg"/><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4" Type="http://schemas.openxmlformats.org/officeDocument/2006/relationships/image" Target="../media/image6.jpeg"/><Relationship Id="rId5" Type="http://schemas.openxmlformats.org/officeDocument/2006/relationships/image" Target="../media/image18.jpeg"/><Relationship Id="rId6" Type="http://schemas.openxmlformats.org/officeDocument/2006/relationships/image" Target="../media/image24.jpeg"/><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 Id="rId3" Type="http://schemas.openxmlformats.org/officeDocument/2006/relationships/image" Target="../media/image6.jpe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 Id="rId3" Type="http://schemas.openxmlformats.org/officeDocument/2006/relationships/image" Target="../media/image7.emf"/></Relationships>
</file>

<file path=ppt/slides/_rels/slide17.xml.rels><?xml version="1.0" encoding="UTF-8" standalone="yes"?>
<Relationships xmlns="http://schemas.openxmlformats.org/package/2006/relationships"><Relationship Id="rId3" Type="http://schemas.openxmlformats.org/officeDocument/2006/relationships/image" Target="../media/image25.png"/><Relationship Id="rId4" Type="http://schemas.openxmlformats.org/officeDocument/2006/relationships/image" Target="../media/image7.emf"/><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 Id="rId3" Type="http://schemas.openxmlformats.org/officeDocument/2006/relationships/image" Target="../media/image7.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 Id="rId3" Type="http://schemas.openxmlformats.org/officeDocument/2006/relationships/image" Target="../media/image26.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 Id="rId3" Type="http://schemas.openxmlformats.org/officeDocument/2006/relationships/image" Target="../media/image2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hyperlink" Target="http://library.umassmed.edu/necdmc/research_cases" TargetMode="External"/><Relationship Id="rId4" Type="http://schemas.openxmlformats.org/officeDocument/2006/relationships/image" Target="../media/image3.jpeg"/><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4.jpeg"/></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4" Type="http://schemas.openxmlformats.org/officeDocument/2006/relationships/image" Target="../media/image6.jpeg"/><Relationship Id="rId5" Type="http://schemas.openxmlformats.org/officeDocument/2006/relationships/image" Target="../media/image7.emf"/><Relationship Id="rId6" Type="http://schemas.openxmlformats.org/officeDocument/2006/relationships/image" Target="../media/image8.jpeg"/><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4" Type="http://schemas.openxmlformats.org/officeDocument/2006/relationships/image" Target="../media/image10.png"/><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8" Type="http://schemas.openxmlformats.org/officeDocument/2006/relationships/image" Target="../media/image10.png"/><Relationship Id="rId9" Type="http://schemas.openxmlformats.org/officeDocument/2006/relationships/image" Target="../media/image11.jpeg"/><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905000"/>
            <a:ext cx="7772400" cy="1066800"/>
          </a:xfrm>
        </p:spPr>
        <p:txBody>
          <a:bodyPr>
            <a:noAutofit/>
          </a:bodyPr>
          <a:lstStyle/>
          <a:p>
            <a:r>
              <a:rPr lang="en-US" dirty="0" smtClean="0"/>
              <a:t>Using the NECDMC Case Studies to Teach Scientific Research Data Management</a:t>
            </a:r>
            <a:endParaRPr lang="en-US" dirty="0"/>
          </a:p>
        </p:txBody>
      </p:sp>
      <p:sp>
        <p:nvSpPr>
          <p:cNvPr id="3" name="Subtitle 2"/>
          <p:cNvSpPr>
            <a:spLocks noGrp="1"/>
          </p:cNvSpPr>
          <p:nvPr>
            <p:ph type="subTitle" idx="1"/>
          </p:nvPr>
        </p:nvSpPr>
        <p:spPr>
          <a:xfrm>
            <a:off x="1371600" y="4953000"/>
            <a:ext cx="7010400" cy="1219200"/>
          </a:xfrm>
        </p:spPr>
        <p:txBody>
          <a:bodyPr>
            <a:normAutofit fontScale="25000" lnSpcReduction="20000"/>
          </a:bodyPr>
          <a:lstStyle/>
          <a:p>
            <a:endParaRPr lang="en-US" dirty="0" smtClean="0"/>
          </a:p>
          <a:p>
            <a:pPr algn="r"/>
            <a:r>
              <a:rPr lang="en-US" sz="8000" dirty="0" smtClean="0">
                <a:solidFill>
                  <a:schemeClr val="tx1"/>
                </a:solidFill>
              </a:rPr>
              <a:t>Donna Kafel, RN, MLIS</a:t>
            </a:r>
          </a:p>
          <a:p>
            <a:pPr algn="r"/>
            <a:r>
              <a:rPr lang="en-US" sz="8000" dirty="0" smtClean="0">
                <a:solidFill>
                  <a:schemeClr val="tx1"/>
                </a:solidFill>
              </a:rPr>
              <a:t>e-Science Project Coordinator</a:t>
            </a:r>
          </a:p>
          <a:p>
            <a:pPr algn="r"/>
            <a:r>
              <a:rPr lang="en-US" sz="8000" dirty="0" smtClean="0">
                <a:solidFill>
                  <a:schemeClr val="tx1"/>
                </a:solidFill>
              </a:rPr>
              <a:t>Lamar </a:t>
            </a:r>
            <a:r>
              <a:rPr lang="en-US" sz="8000" dirty="0" err="1" smtClean="0">
                <a:solidFill>
                  <a:schemeClr val="tx1"/>
                </a:solidFill>
              </a:rPr>
              <a:t>Soutter</a:t>
            </a:r>
            <a:r>
              <a:rPr lang="en-US" sz="8000" dirty="0" smtClean="0">
                <a:solidFill>
                  <a:schemeClr val="tx1"/>
                </a:solidFill>
              </a:rPr>
              <a:t> Library</a:t>
            </a:r>
          </a:p>
          <a:p>
            <a:pPr algn="r"/>
            <a:r>
              <a:rPr lang="en-US" sz="8000" dirty="0" smtClean="0">
                <a:solidFill>
                  <a:schemeClr val="tx1"/>
                </a:solidFill>
              </a:rPr>
              <a:t>University of Massachusetts Medical School</a:t>
            </a:r>
          </a:p>
          <a:p>
            <a:endParaRPr lang="en-US" sz="8000" dirty="0"/>
          </a:p>
        </p:txBody>
      </p:sp>
      <p:pic>
        <p:nvPicPr>
          <p:cNvPr id="5" name="Picture 4" descr="lsl_banner.jpg"/>
          <p:cNvPicPr>
            <a:picLocks noChangeAspect="1"/>
          </p:cNvPicPr>
          <p:nvPr/>
        </p:nvPicPr>
        <p:blipFill>
          <a:blip r:embed="rId3" cstate="print"/>
          <a:stretch>
            <a:fillRect/>
          </a:stretch>
        </p:blipFill>
        <p:spPr>
          <a:xfrm>
            <a:off x="3048000" y="152400"/>
            <a:ext cx="5715000" cy="857250"/>
          </a:xfrm>
          <a:prstGeom prst="rect">
            <a:avLst/>
          </a:prstGeom>
        </p:spPr>
      </p:pic>
      <p:pic>
        <p:nvPicPr>
          <p:cNvPr id="6" name="Picture 5" descr="NNLM-LOGO-NewEngland-Blue-1.png"/>
          <p:cNvPicPr>
            <a:picLocks noChangeAspect="1"/>
          </p:cNvPicPr>
          <p:nvPr/>
        </p:nvPicPr>
        <p:blipFill>
          <a:blip r:embed="rId4" cstate="print"/>
          <a:stretch>
            <a:fillRect/>
          </a:stretch>
        </p:blipFill>
        <p:spPr>
          <a:xfrm>
            <a:off x="453604" y="5638800"/>
            <a:ext cx="1534448" cy="1039315"/>
          </a:xfrm>
          <a:prstGeom prst="rect">
            <a:avLst/>
          </a:prstGeom>
        </p:spPr>
      </p:pic>
      <p:sp>
        <p:nvSpPr>
          <p:cNvPr id="8" name="TextBox 7"/>
          <p:cNvSpPr txBox="1"/>
          <p:nvPr/>
        </p:nvSpPr>
        <p:spPr>
          <a:xfrm>
            <a:off x="1295400" y="3276600"/>
            <a:ext cx="6705600" cy="646331"/>
          </a:xfrm>
          <a:prstGeom prst="rect">
            <a:avLst/>
          </a:prstGeom>
          <a:noFill/>
        </p:spPr>
        <p:txBody>
          <a:bodyPr wrap="square" rtlCol="0">
            <a:spAutoFit/>
          </a:bodyPr>
          <a:lstStyle/>
          <a:p>
            <a:endParaRPr lang="en-US" dirty="0" smtClean="0"/>
          </a:p>
          <a:p>
            <a:r>
              <a:rPr lang="en-US" dirty="0" smtClean="0"/>
              <a:t> </a:t>
            </a:r>
            <a:endParaRPr lang="en-US" dirty="0"/>
          </a:p>
        </p:txBody>
      </p:sp>
      <p:sp>
        <p:nvSpPr>
          <p:cNvPr id="9" name="TextBox 8"/>
          <p:cNvSpPr txBox="1"/>
          <p:nvPr/>
        </p:nvSpPr>
        <p:spPr>
          <a:xfrm>
            <a:off x="762000" y="3886200"/>
            <a:ext cx="7086600" cy="1200329"/>
          </a:xfrm>
          <a:prstGeom prst="rect">
            <a:avLst/>
          </a:prstGeom>
          <a:noFill/>
        </p:spPr>
        <p:txBody>
          <a:bodyPr wrap="square" rtlCol="0">
            <a:spAutoFit/>
          </a:bodyPr>
          <a:lstStyle/>
          <a:p>
            <a:r>
              <a:rPr lang="en-US" sz="2400" dirty="0" smtClean="0"/>
              <a:t>ACRL NEC Scholarly Communication Interest Group</a:t>
            </a:r>
          </a:p>
          <a:p>
            <a:r>
              <a:rPr lang="en-US" sz="2400" dirty="0" smtClean="0"/>
              <a:t>Teaching RDM with NECDMC workshop</a:t>
            </a:r>
          </a:p>
          <a:p>
            <a:r>
              <a:rPr lang="en-US" sz="2400" dirty="0" smtClean="0"/>
              <a:t>May 8, 2014</a:t>
            </a:r>
            <a:endParaRPr lang="en-US" sz="2400" dirty="0"/>
          </a:p>
        </p:txBody>
      </p:sp>
    </p:spTree>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      Grassland Birds</a:t>
            </a:r>
            <a:br>
              <a:rPr lang="en-US" dirty="0" smtClean="0"/>
            </a:br>
            <a:r>
              <a:rPr lang="en-US" dirty="0" smtClean="0"/>
              <a:t>Metadata</a:t>
            </a:r>
            <a:endParaRPr lang="en-US" dirty="0"/>
          </a:p>
        </p:txBody>
      </p:sp>
      <p:sp>
        <p:nvSpPr>
          <p:cNvPr id="3" name="TextBox 2"/>
          <p:cNvSpPr txBox="1"/>
          <p:nvPr/>
        </p:nvSpPr>
        <p:spPr>
          <a:xfrm>
            <a:off x="304800" y="1600200"/>
            <a:ext cx="8458200" cy="4801314"/>
          </a:xfrm>
          <a:prstGeom prst="rect">
            <a:avLst/>
          </a:prstGeom>
          <a:noFill/>
        </p:spPr>
        <p:txBody>
          <a:bodyPr wrap="square" rtlCol="0">
            <a:spAutoFit/>
          </a:bodyPr>
          <a:lstStyle/>
          <a:p>
            <a:r>
              <a:rPr lang="en-US" dirty="0" smtClean="0"/>
              <a:t> </a:t>
            </a:r>
          </a:p>
          <a:p>
            <a:r>
              <a:rPr lang="en-US" sz="3600" dirty="0" smtClean="0"/>
              <a:t>No formal protocol</a:t>
            </a:r>
          </a:p>
          <a:p>
            <a:endParaRPr lang="en-US" sz="3600" dirty="0" smtClean="0"/>
          </a:p>
          <a:p>
            <a:pPr>
              <a:buFont typeface="Arial" pitchFamily="34" charset="0"/>
              <a:buChar char="•"/>
            </a:pPr>
            <a:r>
              <a:rPr lang="en-US" sz="3600" dirty="0" smtClean="0"/>
              <a:t>Data guide created for some folders(guide files start with 0 are listed at top of directory)</a:t>
            </a:r>
          </a:p>
          <a:p>
            <a:endParaRPr lang="en-US" sz="3600" dirty="0" smtClean="0"/>
          </a:p>
          <a:p>
            <a:pPr>
              <a:buFont typeface="Arial" pitchFamily="34" charset="0"/>
              <a:buChar char="•"/>
            </a:pPr>
            <a:r>
              <a:rPr lang="en-US" sz="3600" dirty="0" smtClean="0"/>
              <a:t>Not every folder has a guide file and existing guide files not kept up to date</a:t>
            </a:r>
            <a:endParaRPr lang="en-US" dirty="0"/>
          </a:p>
        </p:txBody>
      </p:sp>
      <p:pic>
        <p:nvPicPr>
          <p:cNvPr id="4" name="Picture 3"/>
          <p:cNvPicPr>
            <a:picLocks noChangeAspect="1" noChangeArrowheads="1"/>
          </p:cNvPicPr>
          <p:nvPr/>
        </p:nvPicPr>
        <p:blipFill>
          <a:blip r:embed="rId3" cstate="print"/>
          <a:srcRect/>
          <a:stretch>
            <a:fillRect/>
          </a:stretch>
        </p:blipFill>
        <p:spPr bwMode="auto">
          <a:xfrm>
            <a:off x="7315200" y="0"/>
            <a:ext cx="1828800" cy="1386114"/>
          </a:xfrm>
          <a:prstGeom prst="rect">
            <a:avLst/>
          </a:prstGeom>
          <a:noFill/>
          <a:ln w="9525">
            <a:noFill/>
            <a:miter lim="800000"/>
            <a:headEnd/>
            <a:tailEnd/>
          </a:ln>
        </p:spPr>
      </p:pic>
      <p:sp>
        <p:nvSpPr>
          <p:cNvPr id="5" name="Oval 4"/>
          <p:cNvSpPr/>
          <p:nvPr/>
        </p:nvSpPr>
        <p:spPr>
          <a:xfrm>
            <a:off x="228600" y="304800"/>
            <a:ext cx="2667000" cy="16002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DMP #2: </a:t>
            </a:r>
            <a:r>
              <a:rPr lang="en-US" sz="2000" dirty="0" smtClean="0"/>
              <a:t>Metadata, contextual details</a:t>
            </a:r>
            <a:endParaRPr lang="en-US" sz="2000" dirty="0"/>
          </a:p>
        </p:txBody>
      </p:sp>
    </p:spTree>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74638"/>
            <a:ext cx="7848600" cy="1143000"/>
          </a:xfrm>
        </p:spPr>
        <p:txBody>
          <a:bodyPr>
            <a:normAutofit fontScale="90000"/>
          </a:bodyPr>
          <a:lstStyle/>
          <a:p>
            <a:r>
              <a:rPr lang="en-US" sz="3600" dirty="0" smtClean="0"/>
              <a:t>               Grassland Birds Case</a:t>
            </a:r>
            <a:br>
              <a:rPr lang="en-US" sz="3600" dirty="0" smtClean="0"/>
            </a:br>
            <a:r>
              <a:rPr lang="en-US" sz="3600" dirty="0" smtClean="0"/>
              <a:t>                    Data Sharing and Citation</a:t>
            </a:r>
            <a:endParaRPr lang="en-US" sz="3600" dirty="0"/>
          </a:p>
        </p:txBody>
      </p:sp>
      <p:sp>
        <p:nvSpPr>
          <p:cNvPr id="3" name="TextBox 2"/>
          <p:cNvSpPr txBox="1"/>
          <p:nvPr/>
        </p:nvSpPr>
        <p:spPr>
          <a:xfrm>
            <a:off x="304800" y="1600200"/>
            <a:ext cx="8077200" cy="4524315"/>
          </a:xfrm>
          <a:prstGeom prst="rect">
            <a:avLst/>
          </a:prstGeom>
          <a:noFill/>
        </p:spPr>
        <p:txBody>
          <a:bodyPr wrap="square" rtlCol="0">
            <a:spAutoFit/>
          </a:bodyPr>
          <a:lstStyle/>
          <a:p>
            <a:endParaRPr lang="en-US" sz="3200" dirty="0" smtClean="0"/>
          </a:p>
          <a:p>
            <a:r>
              <a:rPr lang="en-US" sz="3200" dirty="0" smtClean="0"/>
              <a:t>The student recognizes that he is benefitting from the availability of public data, which he is repurposing for his own research, and he would also like to share his data.  There are no formal restrictions placed on his data for reuse, but he feels that he would like to be informed if someone else wanted to reuse his data, which he feels is the unspoken rule in his discipline. </a:t>
            </a:r>
            <a:endParaRPr lang="en-US" sz="3200" dirty="0"/>
          </a:p>
        </p:txBody>
      </p:sp>
      <p:sp>
        <p:nvSpPr>
          <p:cNvPr id="4" name="Oval 3"/>
          <p:cNvSpPr/>
          <p:nvPr/>
        </p:nvSpPr>
        <p:spPr>
          <a:xfrm>
            <a:off x="152400" y="304800"/>
            <a:ext cx="2819400" cy="152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DMP #6: </a:t>
            </a:r>
            <a:r>
              <a:rPr lang="en-US" sz="2000" dirty="0" smtClean="0"/>
              <a:t>policies for access and sharing</a:t>
            </a:r>
            <a:endParaRPr lang="en-US" sz="2000" dirty="0"/>
          </a:p>
        </p:txBody>
      </p:sp>
      <p:pic>
        <p:nvPicPr>
          <p:cNvPr id="5" name="Picture 3"/>
          <p:cNvPicPr>
            <a:picLocks noChangeAspect="1" noChangeArrowheads="1"/>
          </p:cNvPicPr>
          <p:nvPr/>
        </p:nvPicPr>
        <p:blipFill>
          <a:blip r:embed="rId3" cstate="print"/>
          <a:srcRect/>
          <a:stretch>
            <a:fillRect/>
          </a:stretch>
        </p:blipFill>
        <p:spPr bwMode="auto">
          <a:xfrm>
            <a:off x="7837030" y="0"/>
            <a:ext cx="1306970" cy="990600"/>
          </a:xfrm>
          <a:prstGeom prst="rect">
            <a:avLst/>
          </a:prstGeom>
          <a:noFill/>
          <a:ln w="9525">
            <a:noFill/>
            <a:miter lim="800000"/>
            <a:headEnd/>
            <a:tailEnd/>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6172200" cy="1143000"/>
          </a:xfrm>
        </p:spPr>
        <p:txBody>
          <a:bodyPr>
            <a:noAutofit/>
          </a:bodyPr>
          <a:lstStyle/>
          <a:p>
            <a:r>
              <a:rPr lang="en-US" sz="3600" dirty="0" smtClean="0"/>
              <a:t/>
            </a:r>
            <a:br>
              <a:rPr lang="en-US" sz="3600" dirty="0" smtClean="0"/>
            </a:br>
            <a:r>
              <a:rPr lang="en-US" sz="3600" dirty="0" smtClean="0"/>
              <a:t/>
            </a:r>
            <a:br>
              <a:rPr lang="en-US" sz="3600" dirty="0" smtClean="0"/>
            </a:br>
            <a:r>
              <a:rPr lang="en-US" sz="3600" dirty="0" smtClean="0"/>
              <a:t/>
            </a:r>
            <a:br>
              <a:rPr lang="en-US" sz="3600" dirty="0" smtClean="0"/>
            </a:br>
            <a:r>
              <a:rPr lang="en-US" sz="3600" dirty="0" smtClean="0"/>
              <a:t> </a:t>
            </a:r>
            <a:br>
              <a:rPr lang="en-US" sz="3600" dirty="0" smtClean="0"/>
            </a:br>
            <a:r>
              <a:rPr lang="en-US" sz="3600" dirty="0" smtClean="0"/>
              <a:t>Regeneration of Functional Heart Tissue with Stem Cell Delivery </a:t>
            </a:r>
            <a:br>
              <a:rPr lang="en-US" sz="3600" dirty="0" smtClean="0"/>
            </a:br>
            <a:r>
              <a:rPr lang="en-US" sz="3600" dirty="0" smtClean="0"/>
              <a:t/>
            </a:r>
            <a:br>
              <a:rPr lang="en-US" sz="3600" dirty="0" smtClean="0"/>
            </a:br>
            <a:r>
              <a:rPr lang="en-US" sz="3600" dirty="0" smtClean="0"/>
              <a:t/>
            </a:r>
            <a:br>
              <a:rPr lang="en-US" sz="3600" dirty="0" smtClean="0"/>
            </a:br>
            <a:r>
              <a:rPr lang="en-US" sz="3200" dirty="0" smtClean="0"/>
              <a:t/>
            </a:r>
            <a:br>
              <a:rPr lang="en-US" sz="3200" dirty="0" smtClean="0"/>
            </a:br>
            <a:endParaRPr lang="en-US" sz="3200" dirty="0"/>
          </a:p>
        </p:txBody>
      </p:sp>
      <p:pic>
        <p:nvPicPr>
          <p:cNvPr id="10" name="Picture 9" descr="Stem cells in heart tissue.JPG"/>
          <p:cNvPicPr>
            <a:picLocks noChangeAspect="1"/>
          </p:cNvPicPr>
          <p:nvPr/>
        </p:nvPicPr>
        <p:blipFill>
          <a:blip r:embed="rId3" cstate="print"/>
          <a:stretch>
            <a:fillRect/>
          </a:stretch>
        </p:blipFill>
        <p:spPr>
          <a:xfrm>
            <a:off x="7830071" y="0"/>
            <a:ext cx="1313929" cy="990600"/>
          </a:xfrm>
          <a:prstGeom prst="rect">
            <a:avLst/>
          </a:prstGeom>
        </p:spPr>
      </p:pic>
      <p:sp>
        <p:nvSpPr>
          <p:cNvPr id="14" name="TextBox 13"/>
          <p:cNvSpPr txBox="1"/>
          <p:nvPr/>
        </p:nvSpPr>
        <p:spPr>
          <a:xfrm>
            <a:off x="2743200" y="2209800"/>
            <a:ext cx="5943600" cy="369332"/>
          </a:xfrm>
          <a:prstGeom prst="rect">
            <a:avLst/>
          </a:prstGeom>
          <a:noFill/>
        </p:spPr>
        <p:txBody>
          <a:bodyPr wrap="square" rtlCol="0">
            <a:spAutoFit/>
          </a:bodyPr>
          <a:lstStyle/>
          <a:p>
            <a:endParaRPr lang="en-US" dirty="0"/>
          </a:p>
        </p:txBody>
      </p:sp>
      <p:pic>
        <p:nvPicPr>
          <p:cNvPr id="15" name="Picture 8" descr="Screen shot 2013-04-08 at 4.33.58 PM.png"/>
          <p:cNvPicPr>
            <a:picLocks noChangeAspect="1"/>
          </p:cNvPicPr>
          <p:nvPr/>
        </p:nvPicPr>
        <p:blipFill>
          <a:blip r:embed="rId4" cstate="print"/>
          <a:srcRect/>
          <a:stretch>
            <a:fillRect/>
          </a:stretch>
        </p:blipFill>
        <p:spPr bwMode="auto">
          <a:xfrm>
            <a:off x="990600" y="3810000"/>
            <a:ext cx="3601109" cy="2209800"/>
          </a:xfrm>
          <a:prstGeom prst="rect">
            <a:avLst/>
          </a:prstGeom>
          <a:noFill/>
          <a:ln w="9525">
            <a:noFill/>
            <a:miter lim="800000"/>
            <a:headEnd/>
            <a:tailEnd/>
          </a:ln>
        </p:spPr>
      </p:pic>
      <p:pic>
        <p:nvPicPr>
          <p:cNvPr id="16" name="Picture 4" descr="needle threaded with stem cells.bmp"/>
          <p:cNvPicPr>
            <a:picLocks noChangeAspect="1"/>
          </p:cNvPicPr>
          <p:nvPr/>
        </p:nvPicPr>
        <p:blipFill>
          <a:blip r:embed="rId5" cstate="print"/>
          <a:srcRect/>
          <a:stretch>
            <a:fillRect/>
          </a:stretch>
        </p:blipFill>
        <p:spPr bwMode="auto">
          <a:xfrm>
            <a:off x="5105400" y="5029200"/>
            <a:ext cx="3192463" cy="1295400"/>
          </a:xfrm>
          <a:prstGeom prst="rect">
            <a:avLst/>
          </a:prstGeom>
          <a:noFill/>
          <a:ln w="9525">
            <a:noFill/>
            <a:miter lim="800000"/>
            <a:headEnd/>
            <a:tailEnd/>
          </a:ln>
        </p:spPr>
      </p:pic>
      <p:pic>
        <p:nvPicPr>
          <p:cNvPr id="17" name="Picture 13" descr="Stem cells on bio_suture.tiff"/>
          <p:cNvPicPr>
            <a:picLocks noChangeAspect="1"/>
          </p:cNvPicPr>
          <p:nvPr/>
        </p:nvPicPr>
        <p:blipFill>
          <a:blip r:embed="rId6" cstate="print"/>
          <a:srcRect/>
          <a:stretch>
            <a:fillRect/>
          </a:stretch>
        </p:blipFill>
        <p:spPr bwMode="auto">
          <a:xfrm>
            <a:off x="5105400" y="1905000"/>
            <a:ext cx="3378200" cy="2533650"/>
          </a:xfrm>
          <a:prstGeom prst="rect">
            <a:avLst/>
          </a:prstGeom>
          <a:noFill/>
          <a:ln w="9525">
            <a:noFill/>
            <a:miter lim="800000"/>
            <a:headEnd/>
            <a:tailEnd/>
          </a:ln>
        </p:spPr>
      </p:pic>
      <p:sp>
        <p:nvSpPr>
          <p:cNvPr id="9" name="TextBox 8"/>
          <p:cNvSpPr txBox="1"/>
          <p:nvPr/>
        </p:nvSpPr>
        <p:spPr>
          <a:xfrm>
            <a:off x="0" y="1828800"/>
            <a:ext cx="4800600" cy="2585323"/>
          </a:xfrm>
          <a:prstGeom prst="rect">
            <a:avLst/>
          </a:prstGeom>
          <a:noFill/>
        </p:spPr>
        <p:txBody>
          <a:bodyPr wrap="square" rtlCol="0">
            <a:spAutoFit/>
          </a:bodyPr>
          <a:lstStyle/>
          <a:p>
            <a:pPr>
              <a:buFont typeface="Arial" pitchFamily="34" charset="0"/>
              <a:buChar char="•"/>
            </a:pPr>
            <a:r>
              <a:rPr lang="en-US" dirty="0" smtClean="0"/>
              <a:t>Biomedical lab case</a:t>
            </a:r>
          </a:p>
          <a:p>
            <a:pPr>
              <a:buFont typeface="Arial" pitchFamily="34" charset="0"/>
              <a:buChar char="•"/>
            </a:pPr>
            <a:r>
              <a:rPr lang="en-US" dirty="0" smtClean="0"/>
              <a:t>Animal model experimentation</a:t>
            </a:r>
          </a:p>
          <a:p>
            <a:pPr>
              <a:buFont typeface="Arial" pitchFamily="34" charset="0"/>
              <a:buChar char="•"/>
            </a:pPr>
            <a:r>
              <a:rPr lang="en-US" dirty="0" smtClean="0"/>
              <a:t>Data related to observations of function of heart muscle after stem cell implementation</a:t>
            </a:r>
          </a:p>
          <a:p>
            <a:pPr>
              <a:buFont typeface="Arial" pitchFamily="34" charset="0"/>
              <a:buChar char="•"/>
            </a:pPr>
            <a:r>
              <a:rPr lang="en-US" dirty="0" smtClean="0"/>
              <a:t>Managing multiple formats of data</a:t>
            </a:r>
          </a:p>
          <a:p>
            <a:pPr>
              <a:buFont typeface="Arial" pitchFamily="34" charset="0"/>
              <a:buChar char="•"/>
            </a:pPr>
            <a:r>
              <a:rPr lang="en-US" dirty="0" smtClean="0"/>
              <a:t>Ethics related to use of animals in research</a:t>
            </a:r>
          </a:p>
          <a:p>
            <a:pPr>
              <a:buFont typeface="Arial" pitchFamily="34" charset="0"/>
              <a:buChar char="•"/>
            </a:pPr>
            <a:endParaRPr lang="en-US" dirty="0" smtClean="0"/>
          </a:p>
          <a:p>
            <a:pPr>
              <a:buFont typeface="Arial" pitchFamily="34" charset="0"/>
              <a:buChar char="•"/>
            </a:pPr>
            <a:endParaRPr lang="en-US" dirty="0" smtClean="0"/>
          </a:p>
          <a:p>
            <a:pPr>
              <a:buFont typeface="Arial" pitchFamily="34" charset="0"/>
              <a:buChar char="•"/>
            </a:pPr>
            <a:endParaRPr lang="en-US"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4" descr="Figure 4a.tif"/>
          <p:cNvPicPr>
            <a:picLocks noChangeAspect="1"/>
          </p:cNvPicPr>
          <p:nvPr/>
        </p:nvPicPr>
        <p:blipFill>
          <a:blip r:embed="rId3" cstate="print"/>
          <a:srcRect/>
          <a:stretch>
            <a:fillRect/>
          </a:stretch>
        </p:blipFill>
        <p:spPr bwMode="auto">
          <a:xfrm>
            <a:off x="7086600" y="4953000"/>
            <a:ext cx="1458997" cy="1534143"/>
          </a:xfrm>
          <a:prstGeom prst="rect">
            <a:avLst/>
          </a:prstGeom>
          <a:noFill/>
          <a:ln w="9525">
            <a:noFill/>
            <a:miter lim="800000"/>
            <a:headEnd/>
            <a:tailEnd/>
          </a:ln>
        </p:spPr>
      </p:pic>
      <p:sp>
        <p:nvSpPr>
          <p:cNvPr id="3" name="Oval 2"/>
          <p:cNvSpPr/>
          <p:nvPr/>
        </p:nvSpPr>
        <p:spPr>
          <a:xfrm>
            <a:off x="76200" y="457200"/>
            <a:ext cx="2514600" cy="1905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DMP #1</a:t>
            </a:r>
          </a:p>
          <a:p>
            <a:pPr algn="ctr"/>
            <a:r>
              <a:rPr lang="en-US" sz="2000" dirty="0" smtClean="0"/>
              <a:t>Types of Data (experimental), instruments, imaging software</a:t>
            </a:r>
            <a:endParaRPr lang="en-US" sz="2000" dirty="0"/>
          </a:p>
        </p:txBody>
      </p:sp>
      <p:pic>
        <p:nvPicPr>
          <p:cNvPr id="4" name="Picture 3" descr="Screen shot 2013-04-08 at 2.59.24 PM.png"/>
          <p:cNvPicPr>
            <a:picLocks noChangeAspect="1"/>
          </p:cNvPicPr>
          <p:nvPr/>
        </p:nvPicPr>
        <p:blipFill>
          <a:blip r:embed="rId4" cstate="print"/>
          <a:srcRect/>
          <a:stretch>
            <a:fillRect/>
          </a:stretch>
        </p:blipFill>
        <p:spPr bwMode="auto">
          <a:xfrm>
            <a:off x="2971800" y="1447800"/>
            <a:ext cx="3405526" cy="1752600"/>
          </a:xfrm>
          <a:prstGeom prst="rect">
            <a:avLst/>
          </a:prstGeom>
          <a:noFill/>
          <a:ln w="9525">
            <a:noFill/>
            <a:miter lim="800000"/>
            <a:headEnd/>
            <a:tailEnd/>
          </a:ln>
        </p:spPr>
      </p:pic>
      <p:pic>
        <p:nvPicPr>
          <p:cNvPr id="7" name="Picture 17" descr="surgery.tiff"/>
          <p:cNvPicPr>
            <a:picLocks noChangeAspect="1"/>
          </p:cNvPicPr>
          <p:nvPr/>
        </p:nvPicPr>
        <p:blipFill>
          <a:blip r:embed="rId5" cstate="print"/>
          <a:srcRect/>
          <a:stretch>
            <a:fillRect/>
          </a:stretch>
        </p:blipFill>
        <p:spPr bwMode="auto">
          <a:xfrm>
            <a:off x="381000" y="2743200"/>
            <a:ext cx="2514600" cy="1886617"/>
          </a:xfrm>
          <a:prstGeom prst="rect">
            <a:avLst/>
          </a:prstGeom>
          <a:noFill/>
          <a:ln w="9525">
            <a:noFill/>
            <a:miter lim="800000"/>
            <a:headEnd/>
            <a:tailEnd/>
          </a:ln>
        </p:spPr>
      </p:pic>
      <p:pic>
        <p:nvPicPr>
          <p:cNvPr id="15" name="Picture 14" descr="Stem cells in heart tissue.JPG"/>
          <p:cNvPicPr>
            <a:picLocks noChangeAspect="1"/>
          </p:cNvPicPr>
          <p:nvPr/>
        </p:nvPicPr>
        <p:blipFill>
          <a:blip r:embed="rId6" cstate="print"/>
          <a:stretch>
            <a:fillRect/>
          </a:stretch>
        </p:blipFill>
        <p:spPr>
          <a:xfrm>
            <a:off x="7425786" y="1"/>
            <a:ext cx="1718214" cy="1295399"/>
          </a:xfrm>
          <a:prstGeom prst="rect">
            <a:avLst/>
          </a:prstGeom>
        </p:spPr>
      </p:pic>
      <p:pic>
        <p:nvPicPr>
          <p:cNvPr id="37890" name="Picture 2" descr="https://encrypted-tbn3.gstatic.com/images?q=tbn:ANd9GcShbHbWGMS27cnYp9vwDI-CSOzVbYsRliRWG9GPB0CSdIlElT8ly8eqqThi"/>
          <p:cNvPicPr>
            <a:picLocks noChangeAspect="1" noChangeArrowheads="1"/>
          </p:cNvPicPr>
          <p:nvPr/>
        </p:nvPicPr>
        <p:blipFill>
          <a:blip r:embed="rId7" cstate="print"/>
          <a:srcRect/>
          <a:stretch>
            <a:fillRect/>
          </a:stretch>
        </p:blipFill>
        <p:spPr bwMode="auto">
          <a:xfrm>
            <a:off x="3505200" y="3581400"/>
            <a:ext cx="2543175" cy="1590675"/>
          </a:xfrm>
          <a:prstGeom prst="rect">
            <a:avLst/>
          </a:prstGeom>
          <a:noFill/>
        </p:spPr>
      </p:pic>
      <p:pic>
        <p:nvPicPr>
          <p:cNvPr id="17" name="Picture 3"/>
          <p:cNvPicPr>
            <a:picLocks noChangeAspect="1" noChangeArrowheads="1"/>
          </p:cNvPicPr>
          <p:nvPr/>
        </p:nvPicPr>
        <p:blipFill>
          <a:blip r:embed="rId8" cstate="print"/>
          <a:srcRect/>
          <a:stretch>
            <a:fillRect/>
          </a:stretch>
        </p:blipFill>
        <p:spPr bwMode="auto">
          <a:xfrm>
            <a:off x="6629400" y="2514600"/>
            <a:ext cx="2362200" cy="1889125"/>
          </a:xfrm>
          <a:prstGeom prst="rect">
            <a:avLst/>
          </a:prstGeom>
          <a:noFill/>
          <a:ln w="9525">
            <a:noFill/>
            <a:miter lim="800000"/>
            <a:headEnd/>
            <a:tailEnd/>
          </a:ln>
        </p:spPr>
      </p:pic>
      <p:sp>
        <p:nvSpPr>
          <p:cNvPr id="18" name="TextBox 17"/>
          <p:cNvSpPr txBox="1"/>
          <p:nvPr/>
        </p:nvSpPr>
        <p:spPr>
          <a:xfrm>
            <a:off x="2514600" y="381000"/>
            <a:ext cx="4343400" cy="830997"/>
          </a:xfrm>
          <a:prstGeom prst="rect">
            <a:avLst/>
          </a:prstGeom>
          <a:noFill/>
        </p:spPr>
        <p:txBody>
          <a:bodyPr wrap="square" rtlCol="0">
            <a:spAutoFit/>
          </a:bodyPr>
          <a:lstStyle/>
          <a:p>
            <a:r>
              <a:rPr lang="en-US" sz="2400" dirty="0" smtClean="0"/>
              <a:t>Regeneration of Functional Heart Tissue with Stem Cell Delivery</a:t>
            </a:r>
            <a:endParaRPr lang="en-US" sz="2400" dirty="0"/>
          </a:p>
        </p:txBody>
      </p:sp>
      <p:pic>
        <p:nvPicPr>
          <p:cNvPr id="10" name="Picture 2" descr="http://www.nikon.com/products/instruments/lineup/option/filters/img/pic_img1_i.jpg"/>
          <p:cNvPicPr>
            <a:picLocks noChangeAspect="1" noChangeArrowheads="1"/>
          </p:cNvPicPr>
          <p:nvPr/>
        </p:nvPicPr>
        <p:blipFill>
          <a:blip r:embed="rId9" cstate="print"/>
          <a:srcRect/>
          <a:stretch>
            <a:fillRect/>
          </a:stretch>
        </p:blipFill>
        <p:spPr bwMode="auto">
          <a:xfrm>
            <a:off x="228600" y="4876800"/>
            <a:ext cx="2133600" cy="1273175"/>
          </a:xfrm>
          <a:prstGeom prst="rect">
            <a:avLst/>
          </a:prstGeom>
          <a:noFill/>
          <a:ln w="9525">
            <a:noFill/>
            <a:miter lim="800000"/>
            <a:headEnd/>
            <a:tailEnd/>
          </a:ln>
        </p:spPr>
      </p:pic>
      <p:pic>
        <p:nvPicPr>
          <p:cNvPr id="11" name="Picture 13" descr="confocal_microscope.JPG"/>
          <p:cNvPicPr>
            <a:picLocks noChangeAspect="1"/>
          </p:cNvPicPr>
          <p:nvPr/>
        </p:nvPicPr>
        <p:blipFill>
          <a:blip r:embed="rId10" cstate="print"/>
          <a:srcRect/>
          <a:stretch>
            <a:fillRect/>
          </a:stretch>
        </p:blipFill>
        <p:spPr bwMode="auto">
          <a:xfrm>
            <a:off x="2667000" y="5257800"/>
            <a:ext cx="1357679" cy="1295400"/>
          </a:xfrm>
          <a:prstGeom prst="rect">
            <a:avLst/>
          </a:prstGeom>
          <a:noFill/>
          <a:ln w="9525">
            <a:noFill/>
            <a:miter lim="800000"/>
            <a:headEnd/>
            <a:tailEnd/>
          </a:ln>
        </p:spPr>
      </p:pic>
      <p:pic>
        <p:nvPicPr>
          <p:cNvPr id="12" name="Picture 11" descr="MatLab code.JPG"/>
          <p:cNvPicPr>
            <a:picLocks noChangeAspect="1"/>
          </p:cNvPicPr>
          <p:nvPr/>
        </p:nvPicPr>
        <p:blipFill>
          <a:blip r:embed="rId11" cstate="print"/>
          <a:stretch>
            <a:fillRect/>
          </a:stretch>
        </p:blipFill>
        <p:spPr>
          <a:xfrm>
            <a:off x="4267200" y="5410200"/>
            <a:ext cx="2314575" cy="99060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nvGraphicFramePr>
        <p:xfrm>
          <a:off x="3657600" y="1524000"/>
          <a:ext cx="4724400" cy="5034415"/>
        </p:xfrm>
        <a:graphic>
          <a:graphicData uri="http://schemas.openxmlformats.org/drawingml/2006/table">
            <a:tbl>
              <a:tblPr/>
              <a:tblGrid>
                <a:gridCol w="2198907"/>
                <a:gridCol w="2525493"/>
              </a:tblGrid>
              <a:tr h="609116">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dirty="0" smtClean="0">
                          <a:ln>
                            <a:noFill/>
                          </a:ln>
                          <a:solidFill>
                            <a:srgbClr val="FFFFFF"/>
                          </a:solidFill>
                          <a:effectLst/>
                          <a:latin typeface="Arial" pitchFamily="34" charset="0"/>
                          <a:ea typeface="ＭＳ Ｐゴシック" charset="-128"/>
                        </a:rPr>
                        <a:t>Data</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tx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smtClean="0">
                          <a:ln>
                            <a:noFill/>
                          </a:ln>
                          <a:solidFill>
                            <a:srgbClr val="FFFFFF"/>
                          </a:solidFill>
                          <a:effectLst/>
                          <a:latin typeface="Arial" pitchFamily="34" charset="0"/>
                          <a:ea typeface="ＭＳ Ｐゴシック" charset="-128"/>
                        </a:rPr>
                        <a:t>File Format</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tx1"/>
                    </a:solidFill>
                  </a:tcPr>
                </a:tc>
              </a:tr>
              <a:tr h="495166">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dirty="0" smtClean="0">
                          <a:ln>
                            <a:noFill/>
                          </a:ln>
                          <a:solidFill>
                            <a:srgbClr val="000000"/>
                          </a:solidFill>
                          <a:effectLst/>
                          <a:latin typeface="Arial" pitchFamily="34" charset="0"/>
                          <a:ea typeface="ＭＳ Ｐゴシック" charset="-128"/>
                        </a:rPr>
                        <a:t>Images</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BCBCB"/>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smtClean="0">
                          <a:ln>
                            <a:noFill/>
                          </a:ln>
                          <a:solidFill>
                            <a:srgbClr val="000000"/>
                          </a:solidFill>
                          <a:effectLst/>
                          <a:latin typeface="Arial" pitchFamily="34" charset="0"/>
                          <a:ea typeface="ＭＳ Ｐゴシック" charset="-128"/>
                        </a:rPr>
                        <a:t>?</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BCBCB"/>
                    </a:solidFill>
                  </a:tcPr>
                </a:tc>
              </a:tr>
              <a:tr h="1218231">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dirty="0" smtClean="0">
                          <a:ln>
                            <a:noFill/>
                          </a:ln>
                          <a:solidFill>
                            <a:srgbClr val="000000"/>
                          </a:solidFill>
                          <a:effectLst/>
                          <a:latin typeface="Arial" pitchFamily="34" charset="0"/>
                          <a:ea typeface="ＭＳ Ｐゴシック" charset="-128"/>
                        </a:rPr>
                        <a:t>Left ventricular pressure measurements</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E7E7"/>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dirty="0" smtClean="0">
                          <a:ln>
                            <a:noFill/>
                          </a:ln>
                          <a:solidFill>
                            <a:srgbClr val="000000"/>
                          </a:solidFill>
                          <a:effectLst/>
                          <a:latin typeface="Arial" pitchFamily="34" charset="0"/>
                          <a:ea typeface="ＭＳ Ｐゴシック" charset="-128"/>
                        </a:rPr>
                        <a:t>?</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E7E7"/>
                    </a:solidFill>
                  </a:tcPr>
                </a:tc>
              </a:tr>
              <a:tr h="495166">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dirty="0" smtClean="0">
                          <a:ln>
                            <a:noFill/>
                          </a:ln>
                          <a:solidFill>
                            <a:srgbClr val="000000"/>
                          </a:solidFill>
                          <a:effectLst/>
                          <a:latin typeface="Arial" pitchFamily="34" charset="0"/>
                          <a:ea typeface="ＭＳ Ｐゴシック" charset="-128"/>
                        </a:rPr>
                        <a:t>Home made software</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E7E7"/>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smtClean="0">
                          <a:ln>
                            <a:noFill/>
                          </a:ln>
                          <a:solidFill>
                            <a:srgbClr val="000000"/>
                          </a:solidFill>
                          <a:effectLst/>
                          <a:latin typeface="Arial" pitchFamily="34" charset="0"/>
                          <a:ea typeface="ＭＳ Ｐゴシック" charset="-128"/>
                        </a:rPr>
                        <a:t>MATLAB or C</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E7E7"/>
                    </a:solidFill>
                  </a:tcPr>
                </a:tc>
              </a:tr>
              <a:tr h="1218231">
                <a:tc>
                  <a:txBody>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dirty="0" smtClean="0">
                        <a:ln>
                          <a:noFill/>
                        </a:ln>
                        <a:solidFill>
                          <a:srgbClr val="000000"/>
                        </a:solidFill>
                        <a:effectLst/>
                        <a:latin typeface="Arial" pitchFamily="34" charset="0"/>
                        <a:ea typeface="ＭＳ Ｐゴシック" charset="-128"/>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BCBCB"/>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dirty="0" smtClean="0">
                          <a:ln>
                            <a:noFill/>
                          </a:ln>
                          <a:solidFill>
                            <a:srgbClr val="000000"/>
                          </a:solidFill>
                          <a:effectLst/>
                          <a:latin typeface="Arial" pitchFamily="34" charset="0"/>
                          <a:ea typeface="ＭＳ Ｐゴシック" charset="-128"/>
                        </a:rPr>
                        <a:t>Slides—file name based on stain—example .act is </a:t>
                      </a:r>
                      <a:r>
                        <a:rPr kumimoji="0" lang="en-US" sz="1800" b="0" i="0" u="none" strike="noStrike" cap="none" normalizeH="0" baseline="0" dirty="0" err="1" smtClean="0">
                          <a:ln>
                            <a:noFill/>
                          </a:ln>
                          <a:solidFill>
                            <a:srgbClr val="000000"/>
                          </a:solidFill>
                          <a:effectLst/>
                          <a:latin typeface="Arial" pitchFamily="34" charset="0"/>
                          <a:ea typeface="ＭＳ Ｐゴシック" charset="-128"/>
                        </a:rPr>
                        <a:t>actinin</a:t>
                      </a:r>
                      <a:r>
                        <a:rPr kumimoji="0" lang="en-US" sz="1800" b="0" i="0" u="none" strike="noStrike" cap="none" normalizeH="0" baseline="0" dirty="0" smtClean="0">
                          <a:ln>
                            <a:noFill/>
                          </a:ln>
                          <a:solidFill>
                            <a:srgbClr val="000000"/>
                          </a:solidFill>
                          <a:effectLst/>
                          <a:latin typeface="Arial" pitchFamily="34" charset="0"/>
                          <a:ea typeface="ＭＳ Ｐゴシック" charset="-128"/>
                        </a:rPr>
                        <a:t> stain</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BCBCB"/>
                    </a:solidFill>
                  </a:tcPr>
                </a:tc>
              </a:tr>
              <a:tr h="853591">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smtClean="0">
                          <a:ln>
                            <a:noFill/>
                          </a:ln>
                          <a:solidFill>
                            <a:srgbClr val="000000"/>
                          </a:solidFill>
                          <a:effectLst/>
                          <a:latin typeface="Arial" pitchFamily="34" charset="0"/>
                          <a:ea typeface="ＭＳ Ｐゴシック" charset="-128"/>
                        </a:rPr>
                        <a:t>Contextual</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E7E7"/>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dirty="0" smtClean="0">
                          <a:ln>
                            <a:noFill/>
                          </a:ln>
                          <a:solidFill>
                            <a:srgbClr val="000000"/>
                          </a:solidFill>
                          <a:effectLst/>
                          <a:latin typeface="Arial" pitchFamily="34" charset="0"/>
                          <a:ea typeface="ＭＳ Ｐゴシック" charset="-128"/>
                        </a:rPr>
                        <a:t>Paper lab notebook, animal log</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E7E7"/>
                    </a:solidFill>
                  </a:tcPr>
                </a:tc>
              </a:tr>
            </a:tbl>
          </a:graphicData>
        </a:graphic>
      </p:graphicFrame>
      <p:sp>
        <p:nvSpPr>
          <p:cNvPr id="4" name="Oval 3"/>
          <p:cNvSpPr/>
          <p:nvPr/>
        </p:nvSpPr>
        <p:spPr>
          <a:xfrm>
            <a:off x="304800" y="304800"/>
            <a:ext cx="2819400" cy="152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DMP #2</a:t>
            </a:r>
          </a:p>
          <a:p>
            <a:pPr algn="ctr"/>
            <a:r>
              <a:rPr lang="en-US" sz="2000" dirty="0" smtClean="0"/>
              <a:t> Contextual details, Metadata, </a:t>
            </a:r>
          </a:p>
          <a:p>
            <a:pPr algn="ctr"/>
            <a:r>
              <a:rPr lang="en-US" sz="2000" dirty="0" smtClean="0"/>
              <a:t>File formats</a:t>
            </a:r>
            <a:endParaRPr lang="en-US" sz="2000" dirty="0"/>
          </a:p>
        </p:txBody>
      </p:sp>
      <p:pic>
        <p:nvPicPr>
          <p:cNvPr id="6" name="Picture 8" descr="Screen shot 2013-04-08 at 3.26.14 PM.png"/>
          <p:cNvPicPr>
            <a:picLocks noChangeAspect="1"/>
          </p:cNvPicPr>
          <p:nvPr/>
        </p:nvPicPr>
        <p:blipFill>
          <a:blip r:embed="rId3" cstate="print"/>
          <a:srcRect/>
          <a:stretch>
            <a:fillRect/>
          </a:stretch>
        </p:blipFill>
        <p:spPr bwMode="auto">
          <a:xfrm>
            <a:off x="152400" y="2057400"/>
            <a:ext cx="2630806" cy="2133600"/>
          </a:xfrm>
          <a:prstGeom prst="rect">
            <a:avLst/>
          </a:prstGeom>
          <a:noFill/>
          <a:ln w="9525">
            <a:noFill/>
            <a:miter lim="800000"/>
            <a:headEnd/>
            <a:tailEnd/>
          </a:ln>
        </p:spPr>
      </p:pic>
      <p:pic>
        <p:nvPicPr>
          <p:cNvPr id="8" name="Picture 7" descr="Stem cells in heart tissue.JPG"/>
          <p:cNvPicPr>
            <a:picLocks noChangeAspect="1"/>
          </p:cNvPicPr>
          <p:nvPr/>
        </p:nvPicPr>
        <p:blipFill>
          <a:blip r:embed="rId4" cstate="print"/>
          <a:stretch>
            <a:fillRect/>
          </a:stretch>
        </p:blipFill>
        <p:spPr>
          <a:xfrm>
            <a:off x="7772400" y="1"/>
            <a:ext cx="1371600" cy="1034079"/>
          </a:xfrm>
          <a:prstGeom prst="rect">
            <a:avLst/>
          </a:prstGeom>
        </p:spPr>
      </p:pic>
      <p:sp>
        <p:nvSpPr>
          <p:cNvPr id="9" name="TextBox 8"/>
          <p:cNvSpPr txBox="1"/>
          <p:nvPr/>
        </p:nvSpPr>
        <p:spPr>
          <a:xfrm>
            <a:off x="3276600" y="152400"/>
            <a:ext cx="4038600" cy="1200329"/>
          </a:xfrm>
          <a:prstGeom prst="rect">
            <a:avLst/>
          </a:prstGeom>
          <a:noFill/>
        </p:spPr>
        <p:txBody>
          <a:bodyPr wrap="square" rtlCol="0">
            <a:spAutoFit/>
          </a:bodyPr>
          <a:lstStyle/>
          <a:p>
            <a:r>
              <a:rPr lang="en-US" sz="2400" dirty="0" smtClean="0"/>
              <a:t>Regeneration of Functional Heart Tissue with Stem Cell Delivery</a:t>
            </a:r>
            <a:endParaRPr lang="en-US" sz="2400" dirty="0"/>
          </a:p>
        </p:txBody>
      </p:sp>
      <p:pic>
        <p:nvPicPr>
          <p:cNvPr id="10" name="Picture 2" descr="https://encrypted-tbn3.gstatic.com/images?q=tbn:ANd9GcShbHbWGMS27cnYp9vwDI-CSOzVbYsRliRWG9GPB0CSdIlElT8ly8eqqThi"/>
          <p:cNvPicPr>
            <a:picLocks noChangeAspect="1" noChangeArrowheads="1"/>
          </p:cNvPicPr>
          <p:nvPr/>
        </p:nvPicPr>
        <p:blipFill>
          <a:blip r:embed="rId5" cstate="print"/>
          <a:srcRect/>
          <a:stretch>
            <a:fillRect/>
          </a:stretch>
        </p:blipFill>
        <p:spPr bwMode="auto">
          <a:xfrm>
            <a:off x="0" y="5105400"/>
            <a:ext cx="2177689" cy="1362075"/>
          </a:xfrm>
          <a:prstGeom prst="rect">
            <a:avLst/>
          </a:prstGeom>
          <a:noFill/>
        </p:spPr>
      </p:pic>
      <p:pic>
        <p:nvPicPr>
          <p:cNvPr id="36866" name="Picture 2" descr="https://encrypted-tbn3.gstatic.com/images?q=tbn:ANd9GcSLzTIlm0fKAvF1_6QAbiYqgjfnRqWYCnIsJCTP_jRcV6IvPWSn3g"/>
          <p:cNvPicPr>
            <a:picLocks noChangeAspect="1" noChangeArrowheads="1"/>
          </p:cNvPicPr>
          <p:nvPr/>
        </p:nvPicPr>
        <p:blipFill>
          <a:blip r:embed="rId6" cstate="print"/>
          <a:srcRect/>
          <a:stretch>
            <a:fillRect/>
          </a:stretch>
        </p:blipFill>
        <p:spPr bwMode="auto">
          <a:xfrm>
            <a:off x="2209800" y="4267200"/>
            <a:ext cx="1322564" cy="1552575"/>
          </a:xfrm>
          <a:prstGeom prst="rect">
            <a:avLst/>
          </a:prstGeom>
          <a:noFill/>
        </p:spPr>
      </p:pic>
      <p:sp>
        <p:nvSpPr>
          <p:cNvPr id="11" name="Oval 10"/>
          <p:cNvSpPr/>
          <p:nvPr/>
        </p:nvSpPr>
        <p:spPr>
          <a:xfrm>
            <a:off x="7162800" y="2819400"/>
            <a:ext cx="1752600" cy="13716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DMP #4</a:t>
            </a:r>
          </a:p>
          <a:p>
            <a:pPr algn="ctr"/>
            <a:r>
              <a:rPr lang="en-US" dirty="0" smtClean="0"/>
              <a:t>Ownership of MATLAB code</a:t>
            </a:r>
          </a:p>
          <a:p>
            <a:pPr algn="ctr"/>
            <a:endParaRPr lang="en-US"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018002" y="3244334"/>
            <a:ext cx="1107996" cy="369332"/>
          </a:xfrm>
          <a:prstGeom prst="rect">
            <a:avLst/>
          </a:prstGeom>
        </p:spPr>
        <p:txBody>
          <a:bodyPr wrap="none">
            <a:spAutoFit/>
          </a:bodyPr>
          <a:lstStyle/>
          <a:p>
            <a:pPr lvl="0" algn="ctr" fontAlgn="base">
              <a:spcBef>
                <a:spcPct val="0"/>
              </a:spcBef>
              <a:spcAft>
                <a:spcPct val="0"/>
              </a:spcAft>
            </a:pPr>
            <a:r>
              <a:rPr lang="en-US" b="1" dirty="0" smtClean="0">
                <a:solidFill>
                  <a:srgbClr val="FFFFFF"/>
                </a:solidFill>
                <a:latin typeface="Arial" pitchFamily="34" charset="0"/>
                <a:ea typeface="ＭＳ Ｐゴシック" charset="-128"/>
              </a:rPr>
              <a:t>Data Set</a:t>
            </a:r>
          </a:p>
        </p:txBody>
      </p:sp>
      <p:graphicFrame>
        <p:nvGraphicFramePr>
          <p:cNvPr id="5" name="Table 4"/>
          <p:cNvGraphicFramePr>
            <a:graphicFrameLocks noGrp="1"/>
          </p:cNvGraphicFramePr>
          <p:nvPr/>
        </p:nvGraphicFramePr>
        <p:xfrm>
          <a:off x="1524000" y="685800"/>
          <a:ext cx="6187440" cy="5897787"/>
        </p:xfrm>
        <a:graphic>
          <a:graphicData uri="http://schemas.openxmlformats.org/drawingml/2006/table">
            <a:tbl>
              <a:tblPr/>
              <a:tblGrid>
                <a:gridCol w="3291840"/>
                <a:gridCol w="2895600"/>
              </a:tblGrid>
              <a:tr h="68723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dirty="0" smtClean="0">
                          <a:ln>
                            <a:noFill/>
                          </a:ln>
                          <a:solidFill>
                            <a:srgbClr val="FFFFFF"/>
                          </a:solidFill>
                          <a:effectLst/>
                          <a:latin typeface="Arial" pitchFamily="34" charset="0"/>
                          <a:ea typeface="ＭＳ Ｐゴシック" charset="-128"/>
                        </a:rPr>
                        <a:t>Data Set</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3">
                        <a:lumMod val="50000"/>
                      </a:schemeClr>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dirty="0" smtClean="0">
                          <a:ln>
                            <a:noFill/>
                          </a:ln>
                          <a:solidFill>
                            <a:srgbClr val="FFFFFF"/>
                          </a:solidFill>
                          <a:effectLst/>
                          <a:latin typeface="Arial" pitchFamily="34" charset="0"/>
                          <a:ea typeface="ＭＳ Ｐゴシック" charset="-128"/>
                        </a:rPr>
                        <a:t>Storage</a:t>
                      </a:r>
                    </a:p>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800" b="1" i="0" u="none" strike="noStrike" cap="none" normalizeH="0" baseline="0" dirty="0" smtClean="0">
                        <a:ln>
                          <a:noFill/>
                        </a:ln>
                        <a:solidFill>
                          <a:srgbClr val="FFFFFF"/>
                        </a:solidFill>
                        <a:effectLst/>
                        <a:latin typeface="Arial" pitchFamily="34" charset="0"/>
                        <a:ea typeface="ＭＳ Ｐゴシック" charset="-128"/>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3">
                        <a:lumMod val="50000"/>
                      </a:schemeClr>
                    </a:solidFill>
                  </a:tcPr>
                </a:tc>
              </a:tr>
              <a:tr h="151886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Arial" pitchFamily="34" charset="0"/>
                          <a:ea typeface="ＭＳ Ｐゴシック" charset="-128"/>
                        </a:rPr>
                        <a:t>Optical images taken during</a:t>
                      </a:r>
                    </a:p>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Arial" pitchFamily="34" charset="0"/>
                          <a:ea typeface="ＭＳ Ｐゴシック" charset="-128"/>
                        </a:rPr>
                        <a:t>Surgery: (~10,000 images) 1000 images for each data set</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3">
                        <a:lumMod val="75000"/>
                      </a:schemeClr>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Arial" pitchFamily="34" charset="0"/>
                          <a:ea typeface="ＭＳ Ｐゴシック" charset="-128"/>
                        </a:rPr>
                        <a:t>Hard drive acquisition computer &gt; </a:t>
                      </a:r>
                      <a:r>
                        <a:rPr kumimoji="0" lang="en-US" sz="1600" b="0" i="0" u="none" strike="noStrike" cap="none" normalizeH="0" baseline="0" dirty="0" err="1" smtClean="0">
                          <a:ln>
                            <a:noFill/>
                          </a:ln>
                          <a:solidFill>
                            <a:srgbClr val="000000"/>
                          </a:solidFill>
                          <a:effectLst/>
                          <a:latin typeface="Arial" pitchFamily="34" charset="0"/>
                          <a:ea typeface="ＭＳ Ｐゴシック" charset="-128"/>
                        </a:rPr>
                        <a:t>Drobo</a:t>
                      </a:r>
                      <a:r>
                        <a:rPr kumimoji="0" lang="en-US" sz="1600" b="0" i="0" u="none" strike="noStrike" cap="none" normalizeH="0" baseline="0" dirty="0" smtClean="0">
                          <a:ln>
                            <a:noFill/>
                          </a:ln>
                          <a:solidFill>
                            <a:srgbClr val="000000"/>
                          </a:solidFill>
                          <a:effectLst/>
                          <a:latin typeface="Arial" pitchFamily="34" charset="0"/>
                          <a:ea typeface="ＭＳ Ｐゴシック" charset="-128"/>
                        </a:rPr>
                        <a:t> backup&gt;hard drive of network computer backed up by institution</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3">
                        <a:lumMod val="75000"/>
                      </a:schemeClr>
                    </a:solidFill>
                  </a:tcPr>
                </a:tc>
              </a:tr>
              <a:tr h="731520">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Arial" pitchFamily="34" charset="0"/>
                          <a:ea typeface="ＭＳ Ｐゴシック" charset="-128"/>
                        </a:rPr>
                        <a:t>Left ventricular pressures (numeric) correlating with specific images</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chemeClr val="accent3">
                        <a:lumMod val="75000"/>
                      </a:schemeClr>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Arial" pitchFamily="34" charset="0"/>
                          <a:ea typeface="ＭＳ Ｐゴシック" charset="-128"/>
                        </a:rPr>
                        <a:t>Same as above</a:t>
                      </a:r>
                    </a:p>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600" b="0" i="0" u="none" strike="noStrike" cap="none" normalizeH="0" baseline="0" dirty="0" smtClean="0">
                        <a:ln>
                          <a:noFill/>
                        </a:ln>
                        <a:solidFill>
                          <a:srgbClr val="000000"/>
                        </a:solidFill>
                        <a:effectLst/>
                        <a:latin typeface="Arial" pitchFamily="34" charset="0"/>
                        <a:ea typeface="ＭＳ Ｐゴシック" charset="-128"/>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chemeClr val="accent3">
                        <a:lumMod val="75000"/>
                      </a:schemeClr>
                    </a:solidFill>
                  </a:tcPr>
                </a:tc>
              </a:tr>
              <a:tr h="671169">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Arial" pitchFamily="34" charset="0"/>
                          <a:ea typeface="ＭＳ Ｐゴシック" charset="-128"/>
                        </a:rPr>
                        <a:t>Tissue sections</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chemeClr val="accent3">
                        <a:lumMod val="75000"/>
                      </a:schemeClr>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Arial" pitchFamily="34" charset="0"/>
                          <a:ea typeface="ＭＳ Ｐゴシック" charset="-128"/>
                        </a:rPr>
                        <a:t>Slide boxes—could be in any of 3 or 4 freezers</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chemeClr val="accent3">
                        <a:lumMod val="75000"/>
                      </a:schemeClr>
                    </a:solidFill>
                  </a:tcPr>
                </a:tc>
              </a:tr>
              <a:tr h="586584">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Arial" pitchFamily="34" charset="0"/>
                          <a:ea typeface="ＭＳ Ｐゴシック" charset="-128"/>
                        </a:rPr>
                        <a:t>Software</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chemeClr val="accent3">
                        <a:lumMod val="75000"/>
                      </a:schemeClr>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Arial" pitchFamily="34" charset="0"/>
                          <a:ea typeface="ＭＳ Ｐゴシック" charset="-128"/>
                        </a:rPr>
                        <a:t>?</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chemeClr val="accent3">
                        <a:lumMod val="75000"/>
                      </a:schemeClr>
                    </a:solidFill>
                  </a:tcPr>
                </a:tc>
              </a:tr>
              <a:tr h="640080">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Arial" pitchFamily="34" charset="0"/>
                          <a:ea typeface="ＭＳ Ｐゴシック" charset="-128"/>
                        </a:rPr>
                        <a:t>Images from different stained tissue after second surgery</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chemeClr val="accent3">
                        <a:lumMod val="75000"/>
                      </a:schemeClr>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err="1" smtClean="0">
                          <a:ln>
                            <a:noFill/>
                          </a:ln>
                          <a:solidFill>
                            <a:srgbClr val="000000"/>
                          </a:solidFill>
                          <a:effectLst/>
                          <a:latin typeface="Arial" pitchFamily="34" charset="0"/>
                          <a:ea typeface="ＭＳ Ｐゴシック" charset="-128"/>
                        </a:rPr>
                        <a:t>Drobo</a:t>
                      </a:r>
                      <a:r>
                        <a:rPr kumimoji="0" lang="en-US" sz="1600" b="0" i="0" u="none" strike="noStrike" cap="none" normalizeH="0" baseline="0" dirty="0" smtClean="0">
                          <a:ln>
                            <a:noFill/>
                          </a:ln>
                          <a:solidFill>
                            <a:srgbClr val="000000"/>
                          </a:solidFill>
                          <a:effectLst/>
                          <a:latin typeface="Arial" pitchFamily="34" charset="0"/>
                          <a:ea typeface="ＭＳ Ｐゴシック" charset="-128"/>
                        </a:rPr>
                        <a:t> &gt; DVD backups</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chemeClr val="accent3">
                        <a:lumMod val="75000"/>
                      </a:schemeClr>
                    </a:solidFill>
                  </a:tcPr>
                </a:tc>
              </a:tr>
              <a:tr h="970896">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Arial" pitchFamily="34" charset="0"/>
                          <a:ea typeface="ＭＳ Ｐゴシック" charset="-128"/>
                        </a:rPr>
                        <a:t>Contextual data</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chemeClr val="accent3">
                        <a:lumMod val="75000"/>
                      </a:schemeClr>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Arial" pitchFamily="34" charset="0"/>
                          <a:ea typeface="ＭＳ Ｐゴシック" charset="-128"/>
                        </a:rPr>
                        <a:t>Paper lab notebook (lab, PI</a:t>
                      </a:r>
                      <a:r>
                        <a:rPr kumimoji="0" lang="ja-JP" altLang="en-US" sz="1600" b="0" i="0" u="none" strike="noStrike" cap="none" normalizeH="0" baseline="0" smtClean="0">
                          <a:ln>
                            <a:noFill/>
                          </a:ln>
                          <a:solidFill>
                            <a:srgbClr val="000000"/>
                          </a:solidFill>
                          <a:effectLst/>
                          <a:latin typeface="Arial" pitchFamily="34" charset="0"/>
                          <a:ea typeface="ＭＳ Ｐゴシック" charset="-128"/>
                        </a:rPr>
                        <a:t>’</a:t>
                      </a:r>
                      <a:r>
                        <a:rPr kumimoji="0" lang="en-US" altLang="ja-JP" sz="1600" b="0" i="0" u="none" strike="noStrike" cap="none" normalizeH="0" baseline="0" dirty="0" smtClean="0">
                          <a:ln>
                            <a:noFill/>
                          </a:ln>
                          <a:solidFill>
                            <a:srgbClr val="000000"/>
                          </a:solidFill>
                          <a:effectLst/>
                          <a:latin typeface="Arial" pitchFamily="34" charset="0"/>
                          <a:ea typeface="ＭＳ Ｐゴシック" charset="-128"/>
                        </a:rPr>
                        <a:t>s office), surgical log (with animal)</a:t>
                      </a:r>
                      <a:endParaRPr kumimoji="0" lang="en-US" sz="1600" b="0" i="0" u="none" strike="noStrike" cap="none" normalizeH="0" baseline="0" dirty="0" smtClean="0">
                        <a:ln>
                          <a:noFill/>
                        </a:ln>
                        <a:solidFill>
                          <a:srgbClr val="000000"/>
                        </a:solidFill>
                        <a:effectLst/>
                        <a:latin typeface="Arial" pitchFamily="34" charset="0"/>
                        <a:ea typeface="ＭＳ Ｐゴシック" charset="-128"/>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chemeClr val="accent3">
                        <a:lumMod val="75000"/>
                      </a:schemeClr>
                    </a:solidFill>
                  </a:tcPr>
                </a:tc>
              </a:tr>
            </a:tbl>
          </a:graphicData>
        </a:graphic>
      </p:graphicFrame>
      <p:pic>
        <p:nvPicPr>
          <p:cNvPr id="8" name="Picture 7" descr="Stem cells in heart tissue.JPG"/>
          <p:cNvPicPr>
            <a:picLocks noChangeAspect="1"/>
          </p:cNvPicPr>
          <p:nvPr/>
        </p:nvPicPr>
        <p:blipFill>
          <a:blip r:embed="rId3" cstate="print"/>
          <a:stretch>
            <a:fillRect/>
          </a:stretch>
        </p:blipFill>
        <p:spPr>
          <a:xfrm>
            <a:off x="8382000" y="2"/>
            <a:ext cx="762000" cy="574488"/>
          </a:xfrm>
          <a:prstGeom prst="rect">
            <a:avLst/>
          </a:prstGeom>
        </p:spPr>
      </p:pic>
      <p:sp>
        <p:nvSpPr>
          <p:cNvPr id="7" name="Oval 6"/>
          <p:cNvSpPr/>
          <p:nvPr/>
        </p:nvSpPr>
        <p:spPr>
          <a:xfrm>
            <a:off x="228600" y="228600"/>
            <a:ext cx="1981200" cy="13716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DMP #3</a:t>
            </a:r>
          </a:p>
          <a:p>
            <a:pPr algn="ctr"/>
            <a:r>
              <a:rPr lang="en-US" sz="2000" dirty="0" smtClean="0"/>
              <a:t>Storage, Backup and Security</a:t>
            </a:r>
            <a:endParaRPr lang="en-US" sz="20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52400" y="381000"/>
            <a:ext cx="8153400" cy="369332"/>
          </a:xfrm>
          <a:prstGeom prst="rect">
            <a:avLst/>
          </a:prstGeom>
          <a:noFill/>
        </p:spPr>
        <p:txBody>
          <a:bodyPr wrap="square" rtlCol="0">
            <a:spAutoFit/>
          </a:bodyPr>
          <a:lstStyle/>
          <a:p>
            <a:endParaRPr lang="en-US" dirty="0"/>
          </a:p>
        </p:txBody>
      </p:sp>
      <p:sp>
        <p:nvSpPr>
          <p:cNvPr id="6" name="TextBox 5"/>
          <p:cNvSpPr txBox="1"/>
          <p:nvPr/>
        </p:nvSpPr>
        <p:spPr>
          <a:xfrm>
            <a:off x="304800" y="533400"/>
            <a:ext cx="8153400" cy="369332"/>
          </a:xfrm>
          <a:prstGeom prst="rect">
            <a:avLst/>
          </a:prstGeom>
          <a:noFill/>
        </p:spPr>
        <p:txBody>
          <a:bodyPr wrap="square" rtlCol="0">
            <a:spAutoFit/>
          </a:bodyPr>
          <a:lstStyle/>
          <a:p>
            <a:endParaRPr lang="en-US" dirty="0"/>
          </a:p>
        </p:txBody>
      </p:sp>
      <p:sp>
        <p:nvSpPr>
          <p:cNvPr id="7" name="TextBox 6"/>
          <p:cNvSpPr txBox="1"/>
          <p:nvPr/>
        </p:nvSpPr>
        <p:spPr>
          <a:xfrm>
            <a:off x="228600" y="533400"/>
            <a:ext cx="8382000" cy="1477328"/>
          </a:xfrm>
          <a:prstGeom prst="rect">
            <a:avLst/>
          </a:prstGeom>
          <a:noFill/>
        </p:spPr>
        <p:txBody>
          <a:bodyPr wrap="square" rtlCol="0">
            <a:spAutoFit/>
          </a:bodyPr>
          <a:lstStyle/>
          <a:p>
            <a:r>
              <a:rPr lang="en-US" sz="3600" b="1" dirty="0" smtClean="0"/>
              <a:t>Characterizing a Component of a Rocket Engine used to Control Satellites in Orbit</a:t>
            </a:r>
          </a:p>
          <a:p>
            <a:endParaRPr lang="en-US" dirty="0"/>
          </a:p>
        </p:txBody>
      </p:sp>
      <p:pic>
        <p:nvPicPr>
          <p:cNvPr id="10" name="Picture 9"/>
          <p:cNvPicPr/>
          <p:nvPr/>
        </p:nvPicPr>
        <p:blipFill>
          <a:blip r:embed="rId3" cstate="print"/>
          <a:srcRect/>
          <a:stretch>
            <a:fillRect/>
          </a:stretch>
        </p:blipFill>
        <p:spPr bwMode="auto">
          <a:xfrm>
            <a:off x="3505200" y="2819400"/>
            <a:ext cx="4343400" cy="2743200"/>
          </a:xfrm>
          <a:prstGeom prst="rect">
            <a:avLst/>
          </a:prstGeom>
          <a:noFill/>
          <a:ln w="9525">
            <a:noFill/>
            <a:miter lim="800000"/>
            <a:headEnd/>
            <a:tailEnd/>
          </a:ln>
        </p:spPr>
      </p:pic>
      <p:sp>
        <p:nvSpPr>
          <p:cNvPr id="13" name="TextBox 12"/>
          <p:cNvSpPr txBox="1"/>
          <p:nvPr/>
        </p:nvSpPr>
        <p:spPr>
          <a:xfrm>
            <a:off x="609600" y="1981200"/>
            <a:ext cx="7848600" cy="523220"/>
          </a:xfrm>
          <a:prstGeom prst="rect">
            <a:avLst/>
          </a:prstGeom>
          <a:noFill/>
        </p:spPr>
        <p:txBody>
          <a:bodyPr wrap="square" rtlCol="0">
            <a:spAutoFit/>
          </a:bodyPr>
          <a:lstStyle/>
          <a:p>
            <a:pPr algn="ctr"/>
            <a:r>
              <a:rPr lang="en-US" dirty="0" smtClean="0"/>
              <a:t> </a:t>
            </a:r>
            <a:r>
              <a:rPr lang="en-US" sz="2800" dirty="0" smtClean="0"/>
              <a:t>An Engineering Testing Lab Case</a:t>
            </a:r>
            <a:endParaRPr lang="en-US" sz="2800" dirty="0"/>
          </a:p>
        </p:txBody>
      </p:sp>
      <p:sp>
        <p:nvSpPr>
          <p:cNvPr id="14" name="TextBox 13"/>
          <p:cNvSpPr txBox="1"/>
          <p:nvPr/>
        </p:nvSpPr>
        <p:spPr>
          <a:xfrm>
            <a:off x="381000" y="3048000"/>
            <a:ext cx="3733800" cy="1938992"/>
          </a:xfrm>
          <a:prstGeom prst="rect">
            <a:avLst/>
          </a:prstGeom>
          <a:noFill/>
        </p:spPr>
        <p:txBody>
          <a:bodyPr wrap="square" rtlCol="0">
            <a:spAutoFit/>
          </a:bodyPr>
          <a:lstStyle/>
          <a:p>
            <a:pPr>
              <a:buFont typeface="Arial" pitchFamily="34" charset="0"/>
              <a:buChar char="•"/>
            </a:pPr>
            <a:r>
              <a:rPr lang="en-US" sz="2400" dirty="0" smtClean="0"/>
              <a:t>Security restrictions </a:t>
            </a:r>
          </a:p>
          <a:p>
            <a:pPr>
              <a:buFont typeface="Arial" pitchFamily="34" charset="0"/>
              <a:buChar char="•"/>
            </a:pPr>
            <a:r>
              <a:rPr lang="en-US" sz="2400" dirty="0" smtClean="0"/>
              <a:t>Legal and ethical issues</a:t>
            </a:r>
          </a:p>
          <a:p>
            <a:pPr>
              <a:buFont typeface="Arial" pitchFamily="34" charset="0"/>
              <a:buChar char="•"/>
            </a:pPr>
            <a:r>
              <a:rPr lang="en-US" sz="2400" dirty="0" smtClean="0"/>
              <a:t>Data sharing issues</a:t>
            </a:r>
          </a:p>
          <a:p>
            <a:pPr>
              <a:buFont typeface="Arial" pitchFamily="34" charset="0"/>
              <a:buChar char="•"/>
            </a:pPr>
            <a:r>
              <a:rPr lang="en-US" sz="2400" dirty="0" smtClean="0"/>
              <a:t>Homegrown analysis software</a:t>
            </a:r>
            <a:endParaRPr lang="en-US" sz="2400" dirty="0"/>
          </a:p>
        </p:txBody>
      </p:sp>
      <p:sp>
        <p:nvSpPr>
          <p:cNvPr id="9" name="TextBox 8"/>
          <p:cNvSpPr txBox="1"/>
          <p:nvPr/>
        </p:nvSpPr>
        <p:spPr>
          <a:xfrm>
            <a:off x="3657600" y="5715000"/>
            <a:ext cx="4038600" cy="738664"/>
          </a:xfrm>
          <a:prstGeom prst="rect">
            <a:avLst/>
          </a:prstGeom>
          <a:noFill/>
        </p:spPr>
        <p:txBody>
          <a:bodyPr wrap="square" rtlCol="0">
            <a:spAutoFit/>
          </a:bodyPr>
          <a:lstStyle/>
          <a:p>
            <a:r>
              <a:rPr lang="en-US" sz="1200" dirty="0" smtClean="0"/>
              <a:t>Fig. 1 50” x 72” vacuum chamber used for cathode research (WPI Higgins Laboratory)</a:t>
            </a:r>
          </a:p>
          <a:p>
            <a:endParaRPr lang="en-US"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3"/>
          <p:cNvPicPr>
            <a:picLocks noChangeAspect="1" noChangeArrowheads="1"/>
          </p:cNvPicPr>
          <p:nvPr/>
        </p:nvPicPr>
        <p:blipFill>
          <a:blip r:embed="rId3" cstate="print"/>
          <a:srcRect/>
          <a:stretch>
            <a:fillRect/>
          </a:stretch>
        </p:blipFill>
        <p:spPr bwMode="auto">
          <a:xfrm>
            <a:off x="5181600" y="2133600"/>
            <a:ext cx="2466975" cy="1924050"/>
          </a:xfrm>
          <a:prstGeom prst="rect">
            <a:avLst/>
          </a:prstGeom>
          <a:noFill/>
          <a:ln w="9525">
            <a:noFill/>
            <a:miter lim="800000"/>
            <a:headEnd/>
            <a:tailEnd/>
          </a:ln>
        </p:spPr>
      </p:pic>
      <p:pic>
        <p:nvPicPr>
          <p:cNvPr id="3" name="Picture 3"/>
          <p:cNvPicPr>
            <a:picLocks noChangeAspect="1" noChangeArrowheads="1"/>
          </p:cNvPicPr>
          <p:nvPr/>
        </p:nvPicPr>
        <p:blipFill>
          <a:blip r:embed="rId3" cstate="print"/>
          <a:srcRect/>
          <a:stretch>
            <a:fillRect/>
          </a:stretch>
        </p:blipFill>
        <p:spPr bwMode="auto">
          <a:xfrm>
            <a:off x="1524000" y="2133600"/>
            <a:ext cx="2466975" cy="1924050"/>
          </a:xfrm>
          <a:prstGeom prst="rect">
            <a:avLst/>
          </a:prstGeom>
          <a:noFill/>
          <a:ln w="9525">
            <a:noFill/>
            <a:miter lim="800000"/>
            <a:headEnd/>
            <a:tailEnd/>
          </a:ln>
        </p:spPr>
      </p:pic>
      <p:sp>
        <p:nvSpPr>
          <p:cNvPr id="4" name="TextBox 3"/>
          <p:cNvSpPr txBox="1"/>
          <p:nvPr/>
        </p:nvSpPr>
        <p:spPr>
          <a:xfrm>
            <a:off x="457200" y="304800"/>
            <a:ext cx="7848600" cy="646331"/>
          </a:xfrm>
          <a:prstGeom prst="rect">
            <a:avLst/>
          </a:prstGeom>
          <a:noFill/>
        </p:spPr>
        <p:txBody>
          <a:bodyPr wrap="square" rtlCol="0">
            <a:spAutoFit/>
          </a:bodyPr>
          <a:lstStyle/>
          <a:p>
            <a:pPr algn="ctr"/>
            <a:r>
              <a:rPr lang="en-US" sz="3600" dirty="0" smtClean="0"/>
              <a:t>A Tale of Two Cathodes</a:t>
            </a:r>
            <a:endParaRPr lang="en-US" sz="3600" dirty="0"/>
          </a:p>
        </p:txBody>
      </p:sp>
      <p:sp>
        <p:nvSpPr>
          <p:cNvPr id="7" name="TextBox 6"/>
          <p:cNvSpPr txBox="1"/>
          <p:nvPr/>
        </p:nvSpPr>
        <p:spPr>
          <a:xfrm>
            <a:off x="1219200" y="1600200"/>
            <a:ext cx="2438400" cy="369332"/>
          </a:xfrm>
          <a:prstGeom prst="rect">
            <a:avLst/>
          </a:prstGeom>
          <a:noFill/>
        </p:spPr>
        <p:txBody>
          <a:bodyPr wrap="square" rtlCol="0">
            <a:spAutoFit/>
          </a:bodyPr>
          <a:lstStyle/>
          <a:p>
            <a:pPr algn="ctr"/>
            <a:r>
              <a:rPr lang="en-US" dirty="0" smtClean="0"/>
              <a:t>        Cathode 1</a:t>
            </a:r>
            <a:endParaRPr lang="en-US" dirty="0"/>
          </a:p>
        </p:txBody>
      </p:sp>
      <p:sp>
        <p:nvSpPr>
          <p:cNvPr id="8" name="TextBox 7"/>
          <p:cNvSpPr txBox="1"/>
          <p:nvPr/>
        </p:nvSpPr>
        <p:spPr>
          <a:xfrm>
            <a:off x="4800600" y="1676400"/>
            <a:ext cx="2362200" cy="369332"/>
          </a:xfrm>
          <a:prstGeom prst="rect">
            <a:avLst/>
          </a:prstGeom>
          <a:noFill/>
        </p:spPr>
        <p:txBody>
          <a:bodyPr wrap="square" rtlCol="0">
            <a:spAutoFit/>
          </a:bodyPr>
          <a:lstStyle/>
          <a:p>
            <a:pPr algn="ctr"/>
            <a:r>
              <a:rPr lang="en-US" dirty="0" smtClean="0"/>
              <a:t>           Cathode 2</a:t>
            </a:r>
            <a:endParaRPr lang="en-US" dirty="0"/>
          </a:p>
        </p:txBody>
      </p:sp>
      <p:sp>
        <p:nvSpPr>
          <p:cNvPr id="9" name="TextBox 8"/>
          <p:cNvSpPr txBox="1"/>
          <p:nvPr/>
        </p:nvSpPr>
        <p:spPr>
          <a:xfrm>
            <a:off x="1219200" y="4343400"/>
            <a:ext cx="2895600" cy="1200329"/>
          </a:xfrm>
          <a:prstGeom prst="rect">
            <a:avLst/>
          </a:prstGeom>
          <a:noFill/>
        </p:spPr>
        <p:txBody>
          <a:bodyPr wrap="square" rtlCol="0">
            <a:spAutoFit/>
          </a:bodyPr>
          <a:lstStyle/>
          <a:p>
            <a:pPr>
              <a:buFont typeface="Arial" pitchFamily="34" charset="0"/>
              <a:buChar char="•"/>
            </a:pPr>
            <a:r>
              <a:rPr lang="en-US" dirty="0" smtClean="0"/>
              <a:t>From a private company</a:t>
            </a:r>
          </a:p>
          <a:p>
            <a:pPr>
              <a:buFont typeface="Arial" pitchFamily="34" charset="0"/>
              <a:buChar char="•"/>
            </a:pPr>
            <a:r>
              <a:rPr lang="en-US" dirty="0" smtClean="0"/>
              <a:t>Developed with Air Force funding</a:t>
            </a:r>
          </a:p>
          <a:p>
            <a:pPr>
              <a:buFont typeface="Arial" pitchFamily="34" charset="0"/>
              <a:buChar char="•"/>
            </a:pPr>
            <a:r>
              <a:rPr lang="en-US" dirty="0" smtClean="0"/>
              <a:t>ITAR regulations</a:t>
            </a:r>
            <a:endParaRPr lang="en-US" dirty="0"/>
          </a:p>
        </p:txBody>
      </p:sp>
      <p:sp>
        <p:nvSpPr>
          <p:cNvPr id="10" name="TextBox 9"/>
          <p:cNvSpPr txBox="1"/>
          <p:nvPr/>
        </p:nvSpPr>
        <p:spPr>
          <a:xfrm>
            <a:off x="5181600" y="4267200"/>
            <a:ext cx="2590800" cy="1754326"/>
          </a:xfrm>
          <a:prstGeom prst="rect">
            <a:avLst/>
          </a:prstGeom>
          <a:noFill/>
        </p:spPr>
        <p:txBody>
          <a:bodyPr wrap="square" rtlCol="0">
            <a:spAutoFit/>
          </a:bodyPr>
          <a:lstStyle/>
          <a:p>
            <a:pPr>
              <a:buFont typeface="Arial" pitchFamily="34" charset="0"/>
              <a:buChar char="•"/>
            </a:pPr>
            <a:r>
              <a:rPr lang="en-US" dirty="0" smtClean="0"/>
              <a:t>From NASA</a:t>
            </a:r>
          </a:p>
          <a:p>
            <a:pPr>
              <a:buFont typeface="Arial" pitchFamily="34" charset="0"/>
              <a:buChar char="•"/>
            </a:pPr>
            <a:r>
              <a:rPr lang="en-US" dirty="0" smtClean="0"/>
              <a:t>A laboratory use model</a:t>
            </a:r>
          </a:p>
          <a:p>
            <a:pPr>
              <a:buFont typeface="Arial" pitchFamily="34" charset="0"/>
              <a:buChar char="•"/>
            </a:pPr>
            <a:r>
              <a:rPr lang="en-US" dirty="0" smtClean="0"/>
              <a:t>No ITAR regulations</a:t>
            </a:r>
          </a:p>
          <a:p>
            <a:pPr>
              <a:buFont typeface="Arial" pitchFamily="34" charset="0"/>
              <a:buChar char="•"/>
            </a:pPr>
            <a:r>
              <a:rPr lang="en-US" dirty="0" smtClean="0"/>
              <a:t>Restrictions on publications related to cathode design</a:t>
            </a:r>
            <a:endParaRPr lang="en-US" dirty="0"/>
          </a:p>
        </p:txBody>
      </p:sp>
      <p:sp>
        <p:nvSpPr>
          <p:cNvPr id="11" name="Oval 10"/>
          <p:cNvSpPr/>
          <p:nvPr/>
        </p:nvSpPr>
        <p:spPr>
          <a:xfrm>
            <a:off x="304800" y="533400"/>
            <a:ext cx="1981200" cy="1447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DMP #6</a:t>
            </a:r>
          </a:p>
          <a:p>
            <a:pPr algn="ctr"/>
            <a:r>
              <a:rPr lang="en-US" sz="2000" dirty="0" smtClean="0"/>
              <a:t>Policies for access and sharing</a:t>
            </a:r>
            <a:endParaRPr lang="en-US" sz="2000" dirty="0"/>
          </a:p>
        </p:txBody>
      </p:sp>
      <p:pic>
        <p:nvPicPr>
          <p:cNvPr id="12" name="Picture 11"/>
          <p:cNvPicPr/>
          <p:nvPr/>
        </p:nvPicPr>
        <p:blipFill>
          <a:blip r:embed="rId4" cstate="print"/>
          <a:srcRect/>
          <a:stretch>
            <a:fillRect/>
          </a:stretch>
        </p:blipFill>
        <p:spPr bwMode="auto">
          <a:xfrm>
            <a:off x="7696200" y="0"/>
            <a:ext cx="1447800" cy="1371600"/>
          </a:xfrm>
          <a:prstGeom prst="rect">
            <a:avLst/>
          </a:prstGeom>
          <a:noFill/>
          <a:ln w="9525">
            <a:noFill/>
            <a:miter lim="800000"/>
            <a:headEnd/>
            <a:tailEnd/>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33400" y="533400"/>
            <a:ext cx="8610600" cy="646331"/>
          </a:xfrm>
          <a:prstGeom prst="rect">
            <a:avLst/>
          </a:prstGeom>
          <a:noFill/>
        </p:spPr>
        <p:txBody>
          <a:bodyPr wrap="square" rtlCol="0">
            <a:spAutoFit/>
          </a:bodyPr>
          <a:lstStyle/>
          <a:p>
            <a:pPr algn="ctr"/>
            <a:r>
              <a:rPr lang="en-US" sz="3600" b="1" dirty="0" smtClean="0"/>
              <a:t>      </a:t>
            </a:r>
            <a:r>
              <a:rPr lang="en-US" sz="3200" b="1" dirty="0" smtClean="0"/>
              <a:t>Data in the Cathode Testing Lab</a:t>
            </a:r>
            <a:endParaRPr lang="en-US" sz="3200" b="1" dirty="0"/>
          </a:p>
        </p:txBody>
      </p:sp>
      <p:sp>
        <p:nvSpPr>
          <p:cNvPr id="4" name="TextBox 3"/>
          <p:cNvSpPr txBox="1"/>
          <p:nvPr/>
        </p:nvSpPr>
        <p:spPr>
          <a:xfrm>
            <a:off x="685800" y="1371600"/>
            <a:ext cx="7696200" cy="5016758"/>
          </a:xfrm>
          <a:prstGeom prst="rect">
            <a:avLst/>
          </a:prstGeom>
          <a:noFill/>
        </p:spPr>
        <p:txBody>
          <a:bodyPr wrap="square" rtlCol="0">
            <a:spAutoFit/>
          </a:bodyPr>
          <a:lstStyle/>
          <a:p>
            <a:pPr>
              <a:buFont typeface="Arial" pitchFamily="34" charset="0"/>
              <a:buChar char="•"/>
            </a:pPr>
            <a:r>
              <a:rPr lang="en-US" sz="3200" dirty="0" smtClean="0"/>
              <a:t>Raw data                   a laptop</a:t>
            </a:r>
          </a:p>
          <a:p>
            <a:endParaRPr lang="en-US" sz="3200" dirty="0" smtClean="0"/>
          </a:p>
          <a:p>
            <a:pPr>
              <a:buFont typeface="Arial" pitchFamily="34" charset="0"/>
              <a:buChar char="•"/>
            </a:pPr>
            <a:r>
              <a:rPr lang="en-US" sz="3200" dirty="0" smtClean="0"/>
              <a:t>Experimental conditions             laboratory notebook</a:t>
            </a:r>
          </a:p>
          <a:p>
            <a:endParaRPr lang="en-US" sz="3200" dirty="0" smtClean="0"/>
          </a:p>
          <a:p>
            <a:pPr>
              <a:buFont typeface="Arial" pitchFamily="34" charset="0"/>
              <a:buChar char="•"/>
            </a:pPr>
            <a:r>
              <a:rPr lang="en-US" sz="3200" dirty="0" smtClean="0"/>
              <a:t>Students review data—discard some</a:t>
            </a:r>
          </a:p>
          <a:p>
            <a:endParaRPr lang="en-US" sz="3200" dirty="0" smtClean="0"/>
          </a:p>
          <a:p>
            <a:pPr>
              <a:buFont typeface="Arial" pitchFamily="34" charset="0"/>
              <a:buChar char="•"/>
            </a:pPr>
            <a:r>
              <a:rPr lang="en-US" sz="3200" dirty="0" smtClean="0"/>
              <a:t>Student produce code using MATLAB</a:t>
            </a:r>
          </a:p>
          <a:p>
            <a:endParaRPr lang="en-US" sz="3200" dirty="0" smtClean="0"/>
          </a:p>
          <a:p>
            <a:pPr>
              <a:buFont typeface="Arial" pitchFamily="34" charset="0"/>
              <a:buChar char="•"/>
            </a:pPr>
            <a:r>
              <a:rPr lang="en-US" sz="3200" dirty="0" smtClean="0"/>
              <a:t>Students share findings with researcher</a:t>
            </a:r>
            <a:endParaRPr lang="en-US" sz="3200" dirty="0"/>
          </a:p>
        </p:txBody>
      </p:sp>
      <p:sp>
        <p:nvSpPr>
          <p:cNvPr id="5" name="Right Arrow 4"/>
          <p:cNvSpPr/>
          <p:nvPr/>
        </p:nvSpPr>
        <p:spPr>
          <a:xfrm>
            <a:off x="2743200" y="1447800"/>
            <a:ext cx="978408"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ight Arrow 5"/>
          <p:cNvSpPr/>
          <p:nvPr/>
        </p:nvSpPr>
        <p:spPr>
          <a:xfrm>
            <a:off x="5029200" y="2438400"/>
            <a:ext cx="990600"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 </a:t>
            </a:r>
            <a:endParaRPr lang="en-US" dirty="0"/>
          </a:p>
        </p:txBody>
      </p:sp>
      <p:sp>
        <p:nvSpPr>
          <p:cNvPr id="7" name="Oval 6"/>
          <p:cNvSpPr/>
          <p:nvPr/>
        </p:nvSpPr>
        <p:spPr>
          <a:xfrm>
            <a:off x="228600" y="228600"/>
            <a:ext cx="1752600" cy="1143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smtClean="0"/>
              <a:t>DMP 4 &amp; 5</a:t>
            </a:r>
          </a:p>
          <a:p>
            <a:r>
              <a:rPr lang="en-US" dirty="0" smtClean="0"/>
              <a:t>Ownership Policies for re-use</a:t>
            </a:r>
          </a:p>
        </p:txBody>
      </p:sp>
      <p:pic>
        <p:nvPicPr>
          <p:cNvPr id="8" name="Picture 7"/>
          <p:cNvPicPr/>
          <p:nvPr/>
        </p:nvPicPr>
        <p:blipFill>
          <a:blip r:embed="rId3" cstate="print"/>
          <a:srcRect/>
          <a:stretch>
            <a:fillRect/>
          </a:stretch>
        </p:blipFill>
        <p:spPr bwMode="auto">
          <a:xfrm>
            <a:off x="8077200" y="0"/>
            <a:ext cx="1066800" cy="990600"/>
          </a:xfrm>
          <a:prstGeom prst="rect">
            <a:avLst/>
          </a:prstGeom>
          <a:noFill/>
          <a:ln w="9525">
            <a:noFill/>
            <a:miter lim="800000"/>
            <a:headEnd/>
            <a:tailEnd/>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linear_planets.JPG"/>
          <p:cNvPicPr>
            <a:picLocks noChangeAspect="1"/>
          </p:cNvPicPr>
          <p:nvPr/>
        </p:nvPicPr>
        <p:blipFill>
          <a:blip r:embed="rId3" cstate="print"/>
          <a:stretch>
            <a:fillRect/>
          </a:stretch>
        </p:blipFill>
        <p:spPr>
          <a:xfrm>
            <a:off x="2133600" y="2286000"/>
            <a:ext cx="5155542" cy="2019661"/>
          </a:xfrm>
          <a:prstGeom prst="rect">
            <a:avLst/>
          </a:prstGeom>
        </p:spPr>
      </p:pic>
      <p:sp>
        <p:nvSpPr>
          <p:cNvPr id="3" name="Oval 2"/>
          <p:cNvSpPr/>
          <p:nvPr/>
        </p:nvSpPr>
        <p:spPr>
          <a:xfrm>
            <a:off x="304800" y="304800"/>
            <a:ext cx="2819400" cy="152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DMP #7</a:t>
            </a:r>
          </a:p>
          <a:p>
            <a:pPr algn="ctr"/>
            <a:r>
              <a:rPr lang="en-US" sz="2000" dirty="0" smtClean="0"/>
              <a:t> Archiving and </a:t>
            </a:r>
            <a:br>
              <a:rPr lang="en-US" sz="2000" dirty="0" smtClean="0"/>
            </a:br>
            <a:r>
              <a:rPr lang="en-US" sz="2000" dirty="0" smtClean="0"/>
              <a:t>Preservation</a:t>
            </a:r>
            <a:endParaRPr lang="en-US" sz="2000" dirty="0"/>
          </a:p>
        </p:txBody>
      </p:sp>
      <p:sp>
        <p:nvSpPr>
          <p:cNvPr id="4" name="TextBox 3"/>
          <p:cNvSpPr txBox="1"/>
          <p:nvPr/>
        </p:nvSpPr>
        <p:spPr>
          <a:xfrm>
            <a:off x="3352800" y="1066800"/>
            <a:ext cx="5486400" cy="1231106"/>
          </a:xfrm>
          <a:prstGeom prst="rect">
            <a:avLst/>
          </a:prstGeom>
          <a:noFill/>
        </p:spPr>
        <p:txBody>
          <a:bodyPr wrap="square" rtlCol="0">
            <a:spAutoFit/>
          </a:bodyPr>
          <a:lstStyle/>
          <a:p>
            <a:r>
              <a:rPr lang="en-US" sz="2800" b="1" dirty="0" smtClean="0"/>
              <a:t>Data Preservation Case Study: The </a:t>
            </a:r>
            <a:r>
              <a:rPr lang="en-US" sz="2800" b="1" dirty="0" err="1" smtClean="0"/>
              <a:t>ALIEnS</a:t>
            </a:r>
            <a:r>
              <a:rPr lang="en-US" sz="2800" b="1" dirty="0" smtClean="0"/>
              <a:t> Project</a:t>
            </a:r>
          </a:p>
          <a:p>
            <a:endParaRPr lang="en-US" dirty="0"/>
          </a:p>
        </p:txBody>
      </p:sp>
      <p:sp>
        <p:nvSpPr>
          <p:cNvPr id="7" name="TextBox 6"/>
          <p:cNvSpPr txBox="1"/>
          <p:nvPr/>
        </p:nvSpPr>
        <p:spPr>
          <a:xfrm>
            <a:off x="609600" y="4343400"/>
            <a:ext cx="8077200" cy="2031325"/>
          </a:xfrm>
          <a:prstGeom prst="rect">
            <a:avLst/>
          </a:prstGeom>
          <a:noFill/>
        </p:spPr>
        <p:txBody>
          <a:bodyPr wrap="square" rtlCol="0">
            <a:spAutoFit/>
          </a:bodyPr>
          <a:lstStyle/>
          <a:p>
            <a:pPr>
              <a:buFont typeface="Arial" pitchFamily="34" charset="0"/>
              <a:buChar char="•"/>
            </a:pPr>
            <a:r>
              <a:rPr lang="en-US" dirty="0" smtClean="0"/>
              <a:t>Large interdisciplinary research collaborative interested in preserving data, documents and supporting documents for reuse</a:t>
            </a:r>
          </a:p>
          <a:p>
            <a:pPr>
              <a:buFont typeface="Arial" pitchFamily="34" charset="0"/>
              <a:buChar char="•"/>
            </a:pPr>
            <a:r>
              <a:rPr lang="en-US" dirty="0" smtClean="0"/>
              <a:t>Diverse data—collection consists of multiple iterations and minimal metadata</a:t>
            </a:r>
          </a:p>
          <a:p>
            <a:pPr>
              <a:buFont typeface="Arial" pitchFamily="34" charset="0"/>
              <a:buChar char="•"/>
            </a:pPr>
            <a:r>
              <a:rPr lang="en-US" dirty="0" smtClean="0"/>
              <a:t>No preservation planning conducted </a:t>
            </a:r>
          </a:p>
          <a:p>
            <a:pPr>
              <a:buFont typeface="Arial" pitchFamily="34" charset="0"/>
              <a:buChar char="•"/>
            </a:pPr>
            <a:r>
              <a:rPr lang="en-US" dirty="0" smtClean="0"/>
              <a:t>PI and project manager approach library for assistance and possible submission of data and documents to IR</a:t>
            </a:r>
          </a:p>
          <a:p>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Overview of Presentation</a:t>
            </a:r>
            <a:endParaRPr lang="en-US" dirty="0"/>
          </a:p>
        </p:txBody>
      </p:sp>
      <p:sp>
        <p:nvSpPr>
          <p:cNvPr id="4" name="TextBox 3"/>
          <p:cNvSpPr txBox="1"/>
          <p:nvPr/>
        </p:nvSpPr>
        <p:spPr>
          <a:xfrm>
            <a:off x="381000" y="1600200"/>
            <a:ext cx="8458200" cy="4832092"/>
          </a:xfrm>
          <a:prstGeom prst="rect">
            <a:avLst/>
          </a:prstGeom>
          <a:noFill/>
        </p:spPr>
        <p:txBody>
          <a:bodyPr wrap="square" rtlCol="0">
            <a:spAutoFit/>
          </a:bodyPr>
          <a:lstStyle/>
          <a:p>
            <a:pPr>
              <a:buFont typeface="Arial" pitchFamily="34" charset="0"/>
              <a:buChar char="•"/>
            </a:pPr>
            <a:endParaRPr lang="en-US" sz="2800" dirty="0" smtClean="0"/>
          </a:p>
          <a:p>
            <a:pPr>
              <a:buFont typeface="Arial" pitchFamily="34" charset="0"/>
              <a:buChar char="•"/>
            </a:pPr>
            <a:r>
              <a:rPr lang="en-US" sz="2800" dirty="0" smtClean="0"/>
              <a:t>Value of Case Studies</a:t>
            </a:r>
          </a:p>
          <a:p>
            <a:pPr>
              <a:buFont typeface="Arial" pitchFamily="34" charset="0"/>
              <a:buChar char="•"/>
            </a:pPr>
            <a:r>
              <a:rPr lang="en-US" sz="2800" dirty="0" smtClean="0"/>
              <a:t>Tour of Research Cases section of NECDMC</a:t>
            </a:r>
          </a:p>
          <a:p>
            <a:pPr lvl="1">
              <a:buFont typeface="Arial" pitchFamily="34" charset="0"/>
              <a:buChar char="•"/>
            </a:pPr>
            <a:r>
              <a:rPr lang="en-US" sz="2800" dirty="0" smtClean="0"/>
              <a:t>Simplified Data Management Plan</a:t>
            </a:r>
          </a:p>
          <a:p>
            <a:pPr lvl="1">
              <a:buFont typeface="Arial" pitchFamily="34" charset="0"/>
              <a:buChar char="•"/>
            </a:pPr>
            <a:r>
              <a:rPr lang="en-US" sz="2800" dirty="0" smtClean="0"/>
              <a:t>Teaching guides/resources</a:t>
            </a:r>
          </a:p>
          <a:p>
            <a:pPr>
              <a:buFont typeface="Arial" pitchFamily="34" charset="0"/>
              <a:buChar char="•"/>
            </a:pPr>
            <a:r>
              <a:rPr lang="en-US" sz="2800" dirty="0" smtClean="0"/>
              <a:t>Ways to teach with cases</a:t>
            </a:r>
          </a:p>
          <a:p>
            <a:pPr>
              <a:buFont typeface="Arial" pitchFamily="34" charset="0"/>
              <a:buChar char="•"/>
            </a:pPr>
            <a:r>
              <a:rPr lang="en-US" sz="2800" dirty="0" smtClean="0"/>
              <a:t>A sampling of research cases</a:t>
            </a:r>
          </a:p>
          <a:p>
            <a:pPr>
              <a:buFont typeface="Arial" pitchFamily="34" charset="0"/>
              <a:buChar char="•"/>
            </a:pPr>
            <a:r>
              <a:rPr lang="en-US" sz="2800" dirty="0" smtClean="0"/>
              <a:t>Selecting cases</a:t>
            </a:r>
          </a:p>
          <a:p>
            <a:pPr>
              <a:buFont typeface="Arial" pitchFamily="34" charset="0"/>
              <a:buChar char="•"/>
            </a:pPr>
            <a:r>
              <a:rPr lang="en-US" sz="2800" dirty="0" smtClean="0"/>
              <a:t>Summary </a:t>
            </a:r>
          </a:p>
          <a:p>
            <a:pPr>
              <a:buFont typeface="Arial" pitchFamily="34" charset="0"/>
              <a:buChar char="•"/>
            </a:pPr>
            <a:r>
              <a:rPr lang="en-US" sz="2800" dirty="0" smtClean="0"/>
              <a:t>Q &amp; A</a:t>
            </a:r>
          </a:p>
          <a:p>
            <a:pPr>
              <a:buFont typeface="Arial" pitchFamily="34" charset="0"/>
              <a:buChar char="•"/>
            </a:pPr>
            <a:endParaRPr lang="en-US" sz="28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52400" y="228600"/>
            <a:ext cx="8686800" cy="1200329"/>
          </a:xfrm>
          <a:prstGeom prst="rect">
            <a:avLst/>
          </a:prstGeom>
          <a:noFill/>
        </p:spPr>
        <p:txBody>
          <a:bodyPr wrap="square" rtlCol="0">
            <a:spAutoFit/>
          </a:bodyPr>
          <a:lstStyle/>
          <a:p>
            <a:pPr algn="ctr"/>
            <a:r>
              <a:rPr lang="en-US" sz="3600" dirty="0" smtClean="0"/>
              <a:t>Points to consider when selecting a case(s):</a:t>
            </a:r>
          </a:p>
          <a:p>
            <a:endParaRPr lang="en-US" dirty="0" smtClean="0"/>
          </a:p>
          <a:p>
            <a:pPr>
              <a:buFont typeface="Arial" pitchFamily="34" charset="0"/>
              <a:buChar char="•"/>
            </a:pPr>
            <a:endParaRPr lang="en-US" dirty="0"/>
          </a:p>
        </p:txBody>
      </p:sp>
      <p:sp>
        <p:nvSpPr>
          <p:cNvPr id="4" name="TextBox 3"/>
          <p:cNvSpPr txBox="1"/>
          <p:nvPr/>
        </p:nvSpPr>
        <p:spPr>
          <a:xfrm>
            <a:off x="685800" y="1524000"/>
            <a:ext cx="7772400" cy="3539430"/>
          </a:xfrm>
          <a:prstGeom prst="rect">
            <a:avLst/>
          </a:prstGeom>
          <a:noFill/>
        </p:spPr>
        <p:txBody>
          <a:bodyPr wrap="square" rtlCol="0">
            <a:spAutoFit/>
          </a:bodyPr>
          <a:lstStyle/>
          <a:p>
            <a:pPr>
              <a:buFont typeface="Arial" pitchFamily="34" charset="0"/>
              <a:buChar char="•"/>
            </a:pPr>
            <a:r>
              <a:rPr lang="en-US" sz="3200" dirty="0" smtClean="0"/>
              <a:t>Specific data management issues to be   addressed </a:t>
            </a:r>
          </a:p>
          <a:p>
            <a:endParaRPr lang="en-US" sz="3200" dirty="0" smtClean="0"/>
          </a:p>
          <a:p>
            <a:pPr>
              <a:buFont typeface="Arial" pitchFamily="34" charset="0"/>
              <a:buChar char="•"/>
            </a:pPr>
            <a:r>
              <a:rPr lang="en-US" sz="3200" dirty="0" smtClean="0"/>
              <a:t>Your audience</a:t>
            </a:r>
          </a:p>
          <a:p>
            <a:endParaRPr lang="en-US" sz="3200" dirty="0" smtClean="0"/>
          </a:p>
          <a:p>
            <a:pPr>
              <a:buFont typeface="Arial" pitchFamily="34" charset="0"/>
              <a:buChar char="•"/>
            </a:pPr>
            <a:r>
              <a:rPr lang="en-US" sz="3200" dirty="0" smtClean="0"/>
              <a:t>Type of activity:  class discussion, homework, breakout groups </a:t>
            </a:r>
            <a:endParaRPr lang="en-US" sz="3200"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28600" y="381000"/>
            <a:ext cx="8458200" cy="646331"/>
          </a:xfrm>
          <a:prstGeom prst="rect">
            <a:avLst/>
          </a:prstGeom>
          <a:noFill/>
        </p:spPr>
        <p:txBody>
          <a:bodyPr wrap="square" rtlCol="0">
            <a:spAutoFit/>
          </a:bodyPr>
          <a:lstStyle/>
          <a:p>
            <a:r>
              <a:rPr lang="en-US" sz="3600" dirty="0" smtClean="0"/>
              <a:t>Time crunch? Consider case excerpts…..</a:t>
            </a:r>
            <a:endParaRPr lang="en-US" sz="3600" dirty="0"/>
          </a:p>
        </p:txBody>
      </p:sp>
      <p:pic>
        <p:nvPicPr>
          <p:cNvPr id="5" name="Picture 2" descr="C:\Users\kafeld\AppData\Local\Microsoft\Windows\Temporary Internet Files\Content.IE5\8DKTWLWT\MC900431618[1].png"/>
          <p:cNvPicPr>
            <a:picLocks noChangeAspect="1" noChangeArrowheads="1"/>
          </p:cNvPicPr>
          <p:nvPr/>
        </p:nvPicPr>
        <p:blipFill>
          <a:blip r:embed="rId3" cstate="print"/>
          <a:srcRect/>
          <a:stretch>
            <a:fillRect/>
          </a:stretch>
        </p:blipFill>
        <p:spPr bwMode="auto">
          <a:xfrm>
            <a:off x="609600" y="1828800"/>
            <a:ext cx="3219450" cy="3219450"/>
          </a:xfrm>
          <a:prstGeom prst="rect">
            <a:avLst/>
          </a:prstGeom>
          <a:noFill/>
        </p:spPr>
      </p:pic>
      <p:sp>
        <p:nvSpPr>
          <p:cNvPr id="6" name="TextBox 5"/>
          <p:cNvSpPr txBox="1"/>
          <p:nvPr/>
        </p:nvSpPr>
        <p:spPr>
          <a:xfrm>
            <a:off x="3505200" y="2057400"/>
            <a:ext cx="5486400" cy="3539430"/>
          </a:xfrm>
          <a:prstGeom prst="rect">
            <a:avLst/>
          </a:prstGeom>
          <a:noFill/>
        </p:spPr>
        <p:txBody>
          <a:bodyPr wrap="square" rtlCol="0">
            <a:spAutoFit/>
          </a:bodyPr>
          <a:lstStyle/>
          <a:p>
            <a:pPr>
              <a:buFont typeface="Arial" pitchFamily="34" charset="0"/>
              <a:buChar char="•"/>
            </a:pPr>
            <a:r>
              <a:rPr lang="en-US" sz="2800" dirty="0" smtClean="0"/>
              <a:t>Case Excerpt of Regeneration of Functional Heart Tissue in Rats</a:t>
            </a:r>
          </a:p>
          <a:p>
            <a:endParaRPr lang="en-US" sz="2800" dirty="0" smtClean="0"/>
          </a:p>
          <a:p>
            <a:pPr>
              <a:buFont typeface="Arial" pitchFamily="34" charset="0"/>
              <a:buChar char="•"/>
            </a:pPr>
            <a:r>
              <a:rPr lang="en-US" sz="2800" dirty="0" smtClean="0"/>
              <a:t>Module 2, Activity 1:  case study of future climate changes and flooding in Mass. coastal communities</a:t>
            </a:r>
          </a:p>
          <a:p>
            <a:endParaRPr lang="en-US" sz="2800" dirty="0" smtClean="0"/>
          </a:p>
          <a:p>
            <a:pPr>
              <a:buFont typeface="Arial" pitchFamily="34" charset="0"/>
              <a:buChar char="•"/>
            </a:pPr>
            <a:r>
              <a:rPr lang="en-US" sz="2800" dirty="0" smtClean="0"/>
              <a:t>Design your own! </a:t>
            </a:r>
            <a:endParaRPr lang="en-US" sz="2800"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33400" y="533400"/>
            <a:ext cx="8001000" cy="707886"/>
          </a:xfrm>
          <a:prstGeom prst="rect">
            <a:avLst/>
          </a:prstGeom>
          <a:noFill/>
        </p:spPr>
        <p:txBody>
          <a:bodyPr wrap="square" rtlCol="0">
            <a:spAutoFit/>
          </a:bodyPr>
          <a:lstStyle/>
          <a:p>
            <a:pPr algn="ctr"/>
            <a:r>
              <a:rPr lang="en-US" sz="4000" dirty="0" smtClean="0"/>
              <a:t>Conclusion</a:t>
            </a:r>
            <a:endParaRPr lang="en-US" sz="4000" dirty="0"/>
          </a:p>
        </p:txBody>
      </p:sp>
      <p:sp>
        <p:nvSpPr>
          <p:cNvPr id="3" name="TextBox 2"/>
          <p:cNvSpPr txBox="1"/>
          <p:nvPr/>
        </p:nvSpPr>
        <p:spPr>
          <a:xfrm>
            <a:off x="304800" y="1524000"/>
            <a:ext cx="8686800" cy="3108543"/>
          </a:xfrm>
          <a:prstGeom prst="rect">
            <a:avLst/>
          </a:prstGeom>
          <a:noFill/>
        </p:spPr>
        <p:txBody>
          <a:bodyPr wrap="square" rtlCol="0">
            <a:spAutoFit/>
          </a:bodyPr>
          <a:lstStyle/>
          <a:p>
            <a:pPr>
              <a:buFont typeface="Arial" pitchFamily="34" charset="0"/>
              <a:buChar char="•"/>
            </a:pPr>
            <a:r>
              <a:rPr lang="en-US" sz="2800" dirty="0" smtClean="0"/>
              <a:t>Advantage of teaching with research cases</a:t>
            </a:r>
          </a:p>
          <a:p>
            <a:pPr>
              <a:buFont typeface="Arial" pitchFamily="34" charset="0"/>
              <a:buChar char="•"/>
            </a:pPr>
            <a:r>
              <a:rPr lang="en-US" sz="2800" dirty="0" smtClean="0"/>
              <a:t>Flexible use</a:t>
            </a:r>
          </a:p>
          <a:p>
            <a:pPr>
              <a:buFont typeface="Arial" pitchFamily="34" charset="0"/>
              <a:buChar char="•"/>
            </a:pPr>
            <a:r>
              <a:rPr lang="en-US" sz="2800" dirty="0" smtClean="0"/>
              <a:t>Cases from diverse disciplines</a:t>
            </a:r>
          </a:p>
          <a:p>
            <a:pPr>
              <a:buFont typeface="Arial" pitchFamily="34" charset="0"/>
              <a:buChar char="•"/>
            </a:pPr>
            <a:r>
              <a:rPr lang="en-US" sz="2800" dirty="0" smtClean="0"/>
              <a:t>Each case has a summary of teaching points and discussion questions</a:t>
            </a:r>
          </a:p>
          <a:p>
            <a:pPr>
              <a:buFont typeface="Arial" pitchFamily="34" charset="0"/>
              <a:buChar char="•"/>
            </a:pPr>
            <a:r>
              <a:rPr lang="en-US" sz="2800" smtClean="0"/>
              <a:t>Full cases </a:t>
            </a:r>
            <a:r>
              <a:rPr lang="en-US" sz="2800" dirty="0" smtClean="0"/>
              <a:t>or excerpts</a:t>
            </a:r>
          </a:p>
          <a:p>
            <a:pPr>
              <a:buFont typeface="Arial" pitchFamily="34" charset="0"/>
              <a:buChar char="•"/>
            </a:pPr>
            <a:r>
              <a:rPr lang="en-US" sz="2800" dirty="0" smtClean="0"/>
              <a:t>Create your own</a:t>
            </a:r>
            <a:endParaRPr lang="en-US" sz="28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000" dirty="0" smtClean="0"/>
              <a:t>Case Study Approach</a:t>
            </a:r>
            <a:endParaRPr lang="en-US" sz="6000" dirty="0"/>
          </a:p>
        </p:txBody>
      </p:sp>
      <p:sp>
        <p:nvSpPr>
          <p:cNvPr id="3" name="TextBox 2"/>
          <p:cNvSpPr txBox="1"/>
          <p:nvPr/>
        </p:nvSpPr>
        <p:spPr>
          <a:xfrm>
            <a:off x="381000" y="1828800"/>
            <a:ext cx="8534400" cy="3416320"/>
          </a:xfrm>
          <a:prstGeom prst="rect">
            <a:avLst/>
          </a:prstGeom>
          <a:noFill/>
        </p:spPr>
        <p:txBody>
          <a:bodyPr wrap="square" rtlCol="0">
            <a:spAutoFit/>
          </a:bodyPr>
          <a:lstStyle/>
          <a:p>
            <a:r>
              <a:rPr lang="en-US" sz="4000" dirty="0" smtClean="0"/>
              <a:t>“The case method packs more experience into every hour of learning than any other instructional approach.” </a:t>
            </a:r>
          </a:p>
          <a:p>
            <a:endParaRPr lang="en-US" sz="4000" dirty="0"/>
          </a:p>
          <a:p>
            <a:pPr algn="r"/>
            <a:r>
              <a:rPr lang="en-US" sz="2800" dirty="0" smtClean="0"/>
              <a:t>Harvard Business Publishing,</a:t>
            </a:r>
          </a:p>
          <a:p>
            <a:pPr algn="r"/>
            <a:r>
              <a:rPr lang="en-US" sz="2800" dirty="0" smtClean="0"/>
              <a:t> Hints for Case Teaching</a:t>
            </a:r>
            <a:endParaRPr lang="en-US" sz="2800" dirty="0"/>
          </a:p>
        </p:txBody>
      </p:sp>
    </p:spTree>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868362"/>
          </a:xfrm>
        </p:spPr>
        <p:txBody>
          <a:bodyPr>
            <a:normAutofit fontScale="90000"/>
          </a:bodyPr>
          <a:lstStyle/>
          <a:p>
            <a:r>
              <a:rPr lang="en-US" dirty="0" smtClean="0"/>
              <a:t/>
            </a:r>
            <a:br>
              <a:rPr lang="en-US" dirty="0" smtClean="0"/>
            </a:br>
            <a:r>
              <a:rPr lang="en-US" dirty="0" smtClean="0"/>
              <a:t/>
            </a:r>
            <a:br>
              <a:rPr lang="en-US" dirty="0" smtClean="0"/>
            </a:br>
            <a:r>
              <a:rPr lang="en-US" dirty="0" smtClean="0"/>
              <a:t/>
            </a:r>
            <a:br>
              <a:rPr lang="en-US" dirty="0" smtClean="0"/>
            </a:br>
            <a:r>
              <a:rPr lang="en-US" dirty="0" smtClean="0"/>
              <a:t/>
            </a:r>
            <a:br>
              <a:rPr lang="en-US" dirty="0" smtClean="0"/>
            </a:br>
            <a:r>
              <a:rPr lang="en-US" dirty="0" smtClean="0"/>
              <a:t/>
            </a:r>
            <a:br>
              <a:rPr lang="en-US" dirty="0" smtClean="0"/>
            </a:br>
            <a:r>
              <a:rPr lang="en-US" dirty="0" smtClean="0"/>
              <a:t/>
            </a:r>
            <a:br>
              <a:rPr lang="en-US" dirty="0" smtClean="0"/>
            </a:br>
            <a:r>
              <a:rPr lang="en-US" dirty="0" smtClean="0"/>
              <a:t/>
            </a:r>
            <a:br>
              <a:rPr lang="en-US" dirty="0" smtClean="0"/>
            </a:br>
            <a:r>
              <a:rPr lang="en-US" dirty="0" smtClean="0"/>
              <a:t/>
            </a:r>
            <a:br>
              <a:rPr lang="en-US" dirty="0" smtClean="0"/>
            </a:br>
            <a:r>
              <a:rPr lang="en-US" dirty="0" smtClean="0"/>
              <a:t/>
            </a:r>
            <a:br>
              <a:rPr lang="en-US" dirty="0" smtClean="0"/>
            </a:br>
            <a:r>
              <a:rPr lang="en-US" dirty="0" smtClean="0">
                <a:hlinkClick r:id="rId3"/>
              </a:rPr>
              <a:t>An Overview of NECDMC’s Research Cases page</a:t>
            </a:r>
            <a:r>
              <a:rPr lang="en-US" dirty="0" smtClean="0"/>
              <a:t/>
            </a:r>
            <a:br>
              <a:rPr lang="en-US" dirty="0" smtClean="0"/>
            </a:br>
            <a:r>
              <a:rPr lang="en-US" dirty="0" smtClean="0"/>
              <a:t/>
            </a:r>
            <a:br>
              <a:rPr lang="en-US" dirty="0" smtClean="0"/>
            </a:br>
            <a:r>
              <a:rPr lang="en-US" dirty="0" smtClean="0"/>
              <a:t/>
            </a:r>
            <a:br>
              <a:rPr lang="en-US" dirty="0" smtClean="0"/>
            </a:br>
            <a:r>
              <a:rPr lang="en-US" dirty="0" smtClean="0"/>
              <a:t/>
            </a:r>
            <a:br>
              <a:rPr lang="en-US" dirty="0" smtClean="0"/>
            </a:br>
            <a:r>
              <a:rPr lang="en-US" dirty="0" smtClean="0"/>
              <a:t/>
            </a:r>
            <a:br>
              <a:rPr lang="en-US" dirty="0" smtClean="0"/>
            </a:br>
            <a:r>
              <a:rPr lang="en-US" dirty="0" smtClean="0"/>
              <a:t> </a:t>
            </a:r>
            <a:endParaRPr lang="en-US" dirty="0"/>
          </a:p>
        </p:txBody>
      </p:sp>
      <p:pic>
        <p:nvPicPr>
          <p:cNvPr id="3" name="Picture 2" descr="Icon for research cases.JPG"/>
          <p:cNvPicPr>
            <a:picLocks noChangeAspect="1"/>
          </p:cNvPicPr>
          <p:nvPr/>
        </p:nvPicPr>
        <p:blipFill>
          <a:blip r:embed="rId4" cstate="print"/>
          <a:stretch>
            <a:fillRect/>
          </a:stretch>
        </p:blipFill>
        <p:spPr>
          <a:xfrm>
            <a:off x="2133600" y="3352800"/>
            <a:ext cx="4876800" cy="940106"/>
          </a:xfrm>
          <a:prstGeom prst="rect">
            <a:avLst/>
          </a:prstGeom>
        </p:spPr>
      </p:pic>
    </p:spTree>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Approaches to Teaching with Cases</a:t>
            </a:r>
            <a:endParaRPr lang="en-US" dirty="0"/>
          </a:p>
        </p:txBody>
      </p:sp>
      <p:sp>
        <p:nvSpPr>
          <p:cNvPr id="3" name="TextBox 2"/>
          <p:cNvSpPr txBox="1"/>
          <p:nvPr/>
        </p:nvSpPr>
        <p:spPr>
          <a:xfrm>
            <a:off x="381000" y="1828800"/>
            <a:ext cx="8458200" cy="4031873"/>
          </a:xfrm>
          <a:prstGeom prst="rect">
            <a:avLst/>
          </a:prstGeom>
          <a:noFill/>
        </p:spPr>
        <p:txBody>
          <a:bodyPr wrap="square" rtlCol="0">
            <a:spAutoFit/>
          </a:bodyPr>
          <a:lstStyle/>
          <a:p>
            <a:pPr>
              <a:buFont typeface="Wingdings" pitchFamily="2" charset="2"/>
              <a:buChar char="§"/>
            </a:pPr>
            <a:r>
              <a:rPr lang="en-US" sz="3200" dirty="0" smtClean="0"/>
              <a:t>Flipped classroom</a:t>
            </a:r>
          </a:p>
          <a:p>
            <a:pPr>
              <a:buFont typeface="Wingdings" pitchFamily="2" charset="2"/>
              <a:buChar char="§"/>
            </a:pPr>
            <a:r>
              <a:rPr lang="en-US" sz="3200" dirty="0" smtClean="0"/>
              <a:t>Integrated into lectures</a:t>
            </a:r>
          </a:p>
          <a:p>
            <a:pPr>
              <a:buFont typeface="Wingdings" pitchFamily="2" charset="2"/>
              <a:buChar char="§"/>
            </a:pPr>
            <a:r>
              <a:rPr lang="en-US" sz="3200" dirty="0" smtClean="0"/>
              <a:t>Group work and breakout sessions</a:t>
            </a:r>
          </a:p>
          <a:p>
            <a:pPr>
              <a:buFont typeface="Wingdings" pitchFamily="2" charset="2"/>
              <a:buChar char="§"/>
            </a:pPr>
            <a:r>
              <a:rPr lang="en-US" sz="3200" dirty="0" smtClean="0"/>
              <a:t>Homework</a:t>
            </a:r>
          </a:p>
          <a:p>
            <a:pPr>
              <a:buFont typeface="Wingdings" pitchFamily="2" charset="2"/>
              <a:buChar char="§"/>
            </a:pPr>
            <a:r>
              <a:rPr lang="en-US" sz="3200" dirty="0" smtClean="0"/>
              <a:t>Activities in module</a:t>
            </a:r>
          </a:p>
          <a:p>
            <a:r>
              <a:rPr lang="en-US" sz="3200" dirty="0" smtClean="0"/>
              <a:t> lesson plans</a:t>
            </a:r>
          </a:p>
          <a:p>
            <a:pPr>
              <a:buFont typeface="Wingdings" pitchFamily="2" charset="2"/>
              <a:buChar char="§"/>
            </a:pPr>
            <a:r>
              <a:rPr lang="en-US" sz="3200" dirty="0" smtClean="0"/>
              <a:t>One case over series of </a:t>
            </a:r>
          </a:p>
          <a:p>
            <a:r>
              <a:rPr lang="en-US" sz="3200" dirty="0" smtClean="0"/>
              <a:t>classes</a:t>
            </a:r>
            <a:endParaRPr lang="en-US" sz="3200" dirty="0"/>
          </a:p>
        </p:txBody>
      </p:sp>
      <p:pic>
        <p:nvPicPr>
          <p:cNvPr id="13314" name="Picture 2" descr="http://www.edudemic.com/wp-content/uploads/2013/10/31plc-515.jpg"/>
          <p:cNvPicPr>
            <a:picLocks noChangeAspect="1" noChangeArrowheads="1"/>
          </p:cNvPicPr>
          <p:nvPr/>
        </p:nvPicPr>
        <p:blipFill>
          <a:blip r:embed="rId3" cstate="print"/>
          <a:srcRect/>
          <a:stretch>
            <a:fillRect/>
          </a:stretch>
        </p:blipFill>
        <p:spPr bwMode="auto">
          <a:xfrm>
            <a:off x="5105400" y="3429000"/>
            <a:ext cx="3646853" cy="2428875"/>
          </a:xfrm>
          <a:prstGeom prst="rect">
            <a:avLst/>
          </a:prstGeom>
          <a:noFill/>
        </p:spPr>
      </p:pic>
    </p:spTree>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43000"/>
          </a:xfrm>
        </p:spPr>
        <p:txBody>
          <a:bodyPr/>
          <a:lstStyle/>
          <a:p>
            <a:r>
              <a:rPr lang="en-US" dirty="0" smtClean="0"/>
              <a:t>A Sampling of Cases</a:t>
            </a:r>
            <a:endParaRPr lang="en-US" dirty="0"/>
          </a:p>
        </p:txBody>
      </p:sp>
      <p:sp>
        <p:nvSpPr>
          <p:cNvPr id="3" name="TextBox 2"/>
          <p:cNvSpPr txBox="1"/>
          <p:nvPr/>
        </p:nvSpPr>
        <p:spPr>
          <a:xfrm>
            <a:off x="228600" y="685800"/>
            <a:ext cx="4419600" cy="2677656"/>
          </a:xfrm>
          <a:prstGeom prst="rect">
            <a:avLst/>
          </a:prstGeom>
          <a:noFill/>
        </p:spPr>
        <p:txBody>
          <a:bodyPr wrap="square" rtlCol="0">
            <a:spAutoFit/>
          </a:bodyPr>
          <a:lstStyle/>
          <a:p>
            <a:endParaRPr lang="en-US" b="1" dirty="0" smtClean="0"/>
          </a:p>
          <a:p>
            <a:r>
              <a:rPr lang="en-US" sz="2400" b="1" dirty="0" smtClean="0"/>
              <a:t>Habitat </a:t>
            </a:r>
            <a:r>
              <a:rPr lang="en-US" sz="2400" b="1" dirty="0"/>
              <a:t>Selection by </a:t>
            </a:r>
            <a:r>
              <a:rPr lang="en-US" sz="2400" b="1" dirty="0" smtClean="0"/>
              <a:t>Grassland </a:t>
            </a:r>
            <a:r>
              <a:rPr lang="en-US" sz="2400" b="1" dirty="0"/>
              <a:t>Birds, Their Habitat Requirements and Informing Grassland Bird </a:t>
            </a:r>
            <a:r>
              <a:rPr lang="en-US" sz="2400" b="1" dirty="0" smtClean="0"/>
              <a:t>Conservation</a:t>
            </a:r>
          </a:p>
          <a:p>
            <a:endParaRPr lang="en-US" b="1" dirty="0"/>
          </a:p>
          <a:p>
            <a:endParaRPr lang="en-US" dirty="0"/>
          </a:p>
          <a:p>
            <a:endParaRPr lang="en-US" dirty="0"/>
          </a:p>
        </p:txBody>
      </p:sp>
      <p:pic>
        <p:nvPicPr>
          <p:cNvPr id="5" name="Picture 4" descr="Grassland bird.JPG"/>
          <p:cNvPicPr>
            <a:picLocks noChangeAspect="1"/>
          </p:cNvPicPr>
          <p:nvPr/>
        </p:nvPicPr>
        <p:blipFill>
          <a:blip r:embed="rId3" cstate="print"/>
          <a:stretch>
            <a:fillRect/>
          </a:stretch>
        </p:blipFill>
        <p:spPr>
          <a:xfrm>
            <a:off x="609600" y="2514600"/>
            <a:ext cx="2595377" cy="1765606"/>
          </a:xfrm>
          <a:prstGeom prst="rect">
            <a:avLst/>
          </a:prstGeom>
        </p:spPr>
      </p:pic>
      <p:sp>
        <p:nvSpPr>
          <p:cNvPr id="6" name="TextBox 5"/>
          <p:cNvSpPr txBox="1"/>
          <p:nvPr/>
        </p:nvSpPr>
        <p:spPr>
          <a:xfrm>
            <a:off x="4572000" y="990600"/>
            <a:ext cx="4419600" cy="1261884"/>
          </a:xfrm>
          <a:prstGeom prst="rect">
            <a:avLst/>
          </a:prstGeom>
          <a:noFill/>
        </p:spPr>
        <p:txBody>
          <a:bodyPr wrap="square" rtlCol="0">
            <a:spAutoFit/>
          </a:bodyPr>
          <a:lstStyle/>
          <a:p>
            <a:r>
              <a:rPr lang="en-US" sz="2400" b="1" dirty="0" smtClean="0"/>
              <a:t>Regeneration of Functional Heart Tissue in Rats</a:t>
            </a:r>
          </a:p>
          <a:p>
            <a:r>
              <a:rPr lang="en-US" sz="2800" b="1" dirty="0" smtClean="0"/>
              <a:t> </a:t>
            </a:r>
            <a:endParaRPr lang="en-US" sz="2800" b="1" dirty="0"/>
          </a:p>
        </p:txBody>
      </p:sp>
      <p:pic>
        <p:nvPicPr>
          <p:cNvPr id="7" name="Picture 6" descr="Stem cells in heart tissue.JPG"/>
          <p:cNvPicPr>
            <a:picLocks noChangeAspect="1"/>
          </p:cNvPicPr>
          <p:nvPr/>
        </p:nvPicPr>
        <p:blipFill>
          <a:blip r:embed="rId4" cstate="print"/>
          <a:stretch>
            <a:fillRect/>
          </a:stretch>
        </p:blipFill>
        <p:spPr>
          <a:xfrm>
            <a:off x="5181600" y="1981200"/>
            <a:ext cx="2340003" cy="1764179"/>
          </a:xfrm>
          <a:prstGeom prst="rect">
            <a:avLst/>
          </a:prstGeom>
        </p:spPr>
      </p:pic>
      <p:sp>
        <p:nvSpPr>
          <p:cNvPr id="8" name="TextBox 7"/>
          <p:cNvSpPr txBox="1"/>
          <p:nvPr/>
        </p:nvSpPr>
        <p:spPr>
          <a:xfrm>
            <a:off x="4648200" y="3810000"/>
            <a:ext cx="4114800" cy="1692771"/>
          </a:xfrm>
          <a:prstGeom prst="rect">
            <a:avLst/>
          </a:prstGeom>
          <a:noFill/>
        </p:spPr>
        <p:txBody>
          <a:bodyPr wrap="square" rtlCol="0">
            <a:spAutoFit/>
          </a:bodyPr>
          <a:lstStyle/>
          <a:p>
            <a:r>
              <a:rPr lang="en-US" sz="2400" b="1" dirty="0"/>
              <a:t>Characterizing a Component of a Rocket Engine used to Control Satellites in Orbit</a:t>
            </a:r>
          </a:p>
          <a:p>
            <a:endParaRPr lang="en-US" sz="3200" dirty="0"/>
          </a:p>
        </p:txBody>
      </p:sp>
      <p:pic>
        <p:nvPicPr>
          <p:cNvPr id="9" name="Picture 8"/>
          <p:cNvPicPr/>
          <p:nvPr/>
        </p:nvPicPr>
        <p:blipFill>
          <a:blip r:embed="rId5" cstate="print"/>
          <a:srcRect/>
          <a:stretch>
            <a:fillRect/>
          </a:stretch>
        </p:blipFill>
        <p:spPr bwMode="auto">
          <a:xfrm>
            <a:off x="5334000" y="5029200"/>
            <a:ext cx="2286000" cy="1600200"/>
          </a:xfrm>
          <a:prstGeom prst="rect">
            <a:avLst/>
          </a:prstGeom>
          <a:noFill/>
          <a:ln w="9525">
            <a:noFill/>
            <a:miter lim="800000"/>
            <a:headEnd/>
            <a:tailEnd/>
          </a:ln>
        </p:spPr>
      </p:pic>
      <p:sp>
        <p:nvSpPr>
          <p:cNvPr id="36866" name="AutoShape 2" descr="data:image/jpeg;base64,/9j/4AAQSkZJRgABAQAAAQABAAD/2wCEAAkGBxQTEhUTExQWFRUVGRgZGBcYGRgYGhoaHBoYGBgYGh4YHSggGhwlGxgYIjEhJikrLy4uFyAzODMvNygtLysBCgoKDg0OGhAQGywkICYsLC8vLSwsLCwsLCwsLCwsLCwsLCwsLCwsLCwsLCwsLCwsLCw0LCwsLC8sLCwsLCwsLP/AABEIAJQBVQMBIgACEQEDEQH/xAAcAAEAAgMBAQEAAAAAAAAAAAAABQYDBAcCAQj/xAA/EAABAwIEAwYEBQMCBAcAAAABAAIRAyEEEjFBBVFxBhMiYYGRBzKhsULB0eHwFFJiI/EkM3KyCBZDU3OCkv/EABoBAQADAQEBAAAAAAAAAAAAAAABAgMEBQb/xAAtEQACAgEEAQMBBwUAAAAAAAAAAQIRAwQSITFRE0GxIgUUMmFxkfEzQlKB0f/aAAwDAQACEQMRAD8A4aiIgCIiAIiIAiIgCIiAIiIAiIgCIiAIiIAiIgCIiAIiIAiIgCIiAIiIAiIgCIiAIiIAiIgCIiAIiIAiIgCIiAIiIAiIgCIiAIiIAi+gTYKUodn67tWZAd3nL97qspxj2y0YSl0iKRWSl2VJ1qx0bP3IWxT7HB2lUjqyR6+IQsXqsS9/k2+6ZfHwVNFZcT2NrD5HNf7tP5j6qExvD6tIxUY5vUW9DoVeGbHP8LM54Zw/EjVREWpmEREAREQBEUjwbglbFPDKLC4nfYcyeilJvhAjl9AXVOCfDSgI7+r3jxMtp/KItE7mf5ynH9nKdJ7W0WsaN/C2bdCSepMrVYvLKuRxZmBqG4pvI8mlfH4OoNWOHUFd1p8CJJe1wdlEFoN55TNttpUZxnBNotDniAbHV0euXnzRwj5FnFyF8XQsTgqdVjnQ2wBuNbxsJ5KsY3hEXAj3/NUcCbIRFlq0C1YlQkIiIAiIgCIiAIiIAiIgCIiAIiIAiIgCIiAIiIApDhXCX1zbwtGrjp0HM+SycA4QcQ+5y023e7y5DzMFXulh2tY0NGVmgbyE781yajU+n9Mezs02m9T6pdfJo4HhNOiLBrSZBc67/PTT0stp/jMNkxv0nSwgLOMDmde15N9PJbLaGW/nG+3nuvLllt23bPTjBJUujWo4UjZe3YoU5ncbKSo0ZFtT0tz1/VaeLwMm50N4A/OVkppv6i57wddlSLQcu/rBHlb+QvWIolwIyh4MywxBHPzXmlg8kPIMG0aa9LQdVno1Bq3nodueoVW6dxI/UpfGOyUkuoiDE5Nj5NOx+nRVCpTLSWuBBFiDYgrt9SlAa619QdP5oq12s7NtrtNSmIqgSB/d/ifPkf4O/Ta53tydeTh1GkTW6Hfg5mi+uaQYNiNQvi9c8wIinuy3Be+cajwe6pxP+ROjB1V4Qc5bUQ3Ss3OyXZN2IIqVARSF+U++gXSsHw5rGta3wUovYhhjnHicLTpKjsBXHhBgNGjW2uNRHTLfzKz1sXiHkl1NzKRIZbYQYaZPk0G8CB69jg4XGP8AJg5XyyW4bSoMzObVqPEx8kNmJHP3JG/JeK2LotyxTNRxPicHOGl5EdB1n2iTxYGrTog5A4lrMwljBsYB8UnfeZJEkqdrcDAeGkiYkj2t1vK48k2qb9zWEd3RFnj01A0A06c/MSRlje2vTfReuN8Qp4iMrnQ6ARAkybjeJgey8VuHMc7LME9PVb3DuzXhLhvEXmDzsLRziVRTsu4URuN4LQZTeC40w4CBIkEcufRU84fUF8zoYsevIq7doWUg9oYS4tnNve+53/ZV7FUWmIEHe0SrbiNpUuIYBwuNFDV8NuB6K38SgDW6gMRqZ0U3Y6IVFs4ml+Iev6rWVWqJCIigBERAEREAREQBERAERTPZfs7VxtXu6dgLveRIaNupOw391DaStkpXwiGRd54f8P8AC0GgNZnfHzOudr306CFs4rgtNojKDuBHp6rnepXsjZYH7s/PqLs3avsPh6lAVabRSqW8TQADzzNFjfcXXIuIYJ9F5p1BDh7EbEcwtceRT6M5wcTWXpjSSALk2A815Uz2WwRqVpH4BPqbD7k+imc1CLkxjhvkolx4BhW06IZvPi8z+I+fIdAsnEcaJDWiIvIH36DfqtijgspbBd4Q4O8xAj0kn6LQ4pw50mDDjMBokmLERIGll4icZZLb7PadxhUV0bnDsQ9xi0C5HW/VStXECzTAjz6fotXgVIhhqPJLjAk2MAQBG0X3X2sx/icIgi83jpy6rCdObRePKNoMMiPLRbdTBlzw+QQDcRf9+vJRWHqucczhA299NvJSYxzmVBpGhnfnP2WbTTJNqrhQ6Lx5aW6LUebmBAA5e/X9lNYRtKtmLXQZ8E2B9fxR+S1H4eSWuIEA5jEARqs067ITITD4xxeGPa7KTlmDAJsPQkgLawgcGkVGmQ49QAd1iwuDP9UzIRka5pdcX8xzHltqrK6qxxdAgmxedCRpF+furzaXQs5F8ReDhlQYhg8FQw/yqCfuAT1BO6pq7b2j4NmwWIbuZc0OPikHMD5Xn0K4kvc0Gbfjp+3H/DydXj2zte5kw9Evc1jRLnEADzK/Qf8A5UqUOHUcLhhNQvZ3piCS6cxJ2aHQJ5DzK5p8GuDf1HEA8iW0Gmpf+7Rn1M+i/RmFaG6STYf7r0lk9JKS7OZR3WcIZ3+HxApFju8DiwNLT4iTPgmJBy/NyuuiV+CeDvHuDqmUkgDw5i0mG72j6BS/aDifd4qiyPDUZULnASRlyED2c50LedL2ENAkg5M1vFByzGl/zWWq1LybZVRpixJJnORwRzsTSrNe3KxxdkJi8HNaLySOWkKar1XQcx3if4dVFcK7QMqshz2U8TIa+ifC4VLAljTctNoInUKaY9kEODTeSTBt5ag+6xy7+pexaCiuV7kRgu774tgOLwbvbIbF5Eb9ZVs4hFGiWtsdQdZ52P0ChqdBzmOZTaPHFy0WAJIAtf5tevNfauEqVy2lU8IYIluaZjUyLfukJcGcuyExILje86wBO/1KrXG6mRxF2EaCJH1V0xHCHteATIHPleD56L47h4bTioASLy7xaTudLe0K8UQ5FCwmEOIubNF3agnlHkVC8cpNY4htyB9f9ldsXWlmUfN+LbX+BUDH0yC4HqtU6M3yRObZalRsFbTmR63WPENtPnCvJcEo11kw9Bz3BjAXOcYAGpKxrq/w+7N90xlVzZq1BM/2M1AE7nf9lhOe1WXjG3Rrdl/hmDDsUST/AO20wB5OcLn0j1XRuG9m8JSszD0h55GknqSCSpLD0vCIHptHnzXsV2j8N9l5mXJOT5Z2QjFERxLAYV1n4ei8DnTafYkSFQ+PfDyhVDn4Umk8SchlzT9yPT2XTjQY4H3Uc5gF2yCox5HHpicU+z878T4dUw9Q06rCxw2O4OhB3B5hai79237PMxuHi3fNbmpu3Dt2n/Fxt5GCuBvYQSCCCDBBsQdwV6OHL6kfzOXJDazyiItjML9HfDPgQw2Bp+HxvaKjyf7nXg9GwPRfnFfqXguOD6Tcvyua2L7ZZH0hc2pfCRvgXLM+LqNABA65tj6bStGphTEkyDoSZj9lt1qhNiRvF5m0zf7+S1TXBbBOV0Q0WIOuum999FyHQa3G6Y/p2BrgRaYjkSQuXdv+Hh1AVQPFTOu5aTBB9YPv5q88YxTgwMzWEwNOv5+6qXaer/wdaTyHu5sLTFakis+Ys5crx2A4fnp1Dpndln/pAMeuf6KjrqHw3ZOBJAkjEu+rKQH5rTXyawuvyM9J/VRZqvDJtNoERY2Wrif9OplInQCB7Kz4Hh5cxuY5bzPmYPi3Fo91H4zA/wCqZA3JIBOgO59V8+peT1lIhwcoIMQdJO/6pRYCLmxC1K7HE3c0eIa7SN42tHqV7pYkyQ7WdjbqNoK028WXNrFvAEAWjYW6pQLSWl8bE9J3Avp+S+1aYLMw1A20MQIPqfqoTO9zrNIyb9AAQkY7kQT9HG0zUOUuawXGYTAEax5T/LqxY/hub/UaZFQRIcIgwT/PNRfZTBRTeajYIh0jcXI5zuNBr0U6ziLTTyOa4tbEOGp6gamfS6zlV8FJN3wQWHwVLvC4MILbAybmNQFsMpkNIEEAbmdAIHPqszmse6GEk3I0gDkFr4ihlkSZEAE2k8+llS2+ySMqYlzxVa8RMFs8hl3ncj6LinEKQbVqNGjXuA9CQu11/EASQHXm9iADN51ELjPGz/xFb/5Hfcr2Psx/VI4tcvpR2P8A8PuDApVqp1fUawf/AFBJ+pC620gFxG0n9T7lcp+DVcN4dAMO793W4ER7FXrh2ML8tFxyQCQ7+4BxB1I2heznxtpfovg83HkSdMge3RaMRgamTM3vy3lHeU3tjTTc/wDSrpgmWE20F7XFvutHj/CmGixjQ0uLppufmIbUykMfDSCd9DbNNrKsdsO09bAwxlB1aJJq3DB4S5wOUEuyiJdYCdZlYzxynGMY9r+TWM1bs3e1HZ3CGliatRjKTHEPqVWyHEtOaSRfW8DkOS5P2fOIrBxpY2rDHOyU6lV+ZzBecgdYxrFtVHdrO0OLxTmtxFXO2czWNLcgm8w3cCfmuFr8IIaRNNr2nUXnrY8jP5Lsw4Hjh9TtmUpbnwdk7Mccc5ju9bFRkd4WidRZ1jEwB5z1CycS405h+VxMwSR4YOxO5lafC8bRwtBjtBVLHMAuSCJ1i+8naV77XcTfg6L61ItDozCd4uQAQRofuuXJGnwSuTT4p2vp4duas3WIbMnNN49/aOYUHhe1QxThVIIZT8JYd5FrbfjHoudcV4lVxLnVqrsxJNthJkho2EqW7JucW1Bme0OaBtFiSNdhHMC629Go/mUbLlj61N9Mvp3N8o3OX8MfzZc0x+OL9BlubbjyP6Ky4kAOa1pc95bPy73nSYNuar3Fmg1ZiCbuH5qsO6YNTFOhrQsFVvhPutrGODpgaaLUB8J9VcHrgmHFSvTY75S4ZuguR7ArvPCXw0HQkRfb+BcH4FUy4imeTv2XY+G44Fq486tG2PssRx5AIlfaVSTJcB5Ee0KsnEkkk85b5Wj3/VZsPWeQR3nSQFxONHSmWHA49zs2aLGBB25nksmOcLHnry6qqMquaRLvEANI/OZHl5lSv9ZTqiHEAOFwft5qk4U7LRlZsNxLZFwWuBLXAzpC458ScEKWOqFsRUDakDm6zvdwcfVdHxmIygARb0XOPiJie8xDHb92P+537rq08alZhllaoqyIi7TnC7D8Ku1IdSGHeRnpCBOrqexHm3TpC48suHrupuD2OLXNMgixBVMkN6ovCW12fpZ4zOJOlwD+sfdR+OqECBaIvAvtJ9FzHhnxHeABWaTH4mWnq02nzn0Wxie37DcZp6fuuP0Z+DpWSPksfEDmdtqVRe2vFgQMOwyGmXkcxo30mT6LU4p2tqVJDPAOe/pyVdJXRjxVyzLJkvhHxdJ+EuN/08TQPNlVo6S1x9PAubKV7NcQFGuCSQx4LHkahrt/QwfRRqsfqYpRK4JbciZ+heFVy5znHM2GjwHSdDH839vWMxVPvMgMHQ+UjmVC8OxDmsAc64AaCTM8pJ+krNUdkaHQ2o4NvMWAFjG/7L5l+D2NvJ4PCTncQWxIIkAyeetoO+qisdwo/M3LIEBrTMxPSREBbFPipq2LzBNi0ZXC+0BZsVj3Ui0NY3K42nfQk+WoVluTL8mjwTAPHiqAnMfkAsBFpA1M8pP5y+M4PTBFgC62VxAbfcxqYBtPVfMVxRuR0ODXfLcix6e2qjsDiX0xneWOBvObMZ5iN76TCluUuSOSSxOKo4SkW/ISIzauudp1jXkqxguLd44tDXOBdFpBI/y8o/Na/H3GpVzG9gLm0X9rn6LVbxFzPA1xDZIAZ4RGnU7681vDEnG+2Oi0vqtnIx8NJuZvIM2tqCPpdZ8S4lkRJFrOkwSfEZ22UC7iZcZdcAQBAt5/ZbmHxTsuY5SXOtzAgyB6ge6xcGi1Hn+mLKbnucAGaXmMwAPSwK41iaud7naZnE+5ldM7acXyYaqA4TVIYAB+G528h9ly5ex9nQai5v3PN107aidb+EPEmMoHNM0qmcRytmnmD4RHmuq8Vo0n5KrWtdmDmwQTJBsG+ZJgeq/P/wAOMZlqvpk/OJb1Gv0K6RhuJups7ufATpHOd9rOPrC96UN+OMl+n7HkvhtF/wCG42aLXHVhMmxAAE5gLmzZFo0PNUn4qdqy3Dvosc2a0sMAz3ZnMeXiHhv/AJQbKT4piqdDACpScA97INs0uILXENJAETMja265Jxd9XFYjxeOo83IGsCJEaCBP6BZYcG57pdI337VSK8xhm+mv89lIcJwVeqT3QBEhscp0zRBiJEmRe+oVo7NcCw1ahUc9z3VqLXuNFkAljQHEjM10iZBtaei08DjLtmiynTabx4QTYai0gWvOoXVOV2URd20aVPJRe2oWgS1xADQ6mBFMtILpvcC43m8wHbGpVxT3U3NDACWzm8IYACIJGUvkGw0iNVIM4pT7sBwa9lN4ux/eP1lodaMsj5TvBgbWehxug7KG0j4mAGoWd22IsGmBJ6aLklEsccw+GoCi3O0smZeCXSRYFubKBMm0xI6Ka4BVosJble0VG2L4sAeYHmBB8zOgVrxGDp0mOB1efCPEHSQJDYEtAtP1F1jwbWNaTmLw4BpbBBAGkmYPspcrIKV2swFSRUgwGtDHgi4aDIjyvy+bdVweZAtrcyfT/ZT3FMUHPDc5LGi1wRckkAAxpl9hyUKHCm4gmZtrMXNra7KE30Qa1c7eS13WaeiyVK0zZYsS/wAMKPYkwUKmVwcNiCuicG4oHNHmubqQ4XjiwwTZYSVounR1FtcFe24kDeFV6OPkWK+txJnUrn9M13lsFZpEO3SsW5YAlV6njHbpV4gQqem7Lb0bWLdBImYiOS5/2gxve13O2ENHQW+8n1Unxvi5ALWnxHWNv3VaXVCNGMnYREVyoREQBERAEREAREQHTexfaBtWgKL5NRhuZuW/hN+Wms+6smFxZLRBBI/FcWBsD5/zmuKYTEupvD2GCP5B8l0fs5xttRjiyA6xcw3g3Bgbg8/JeLrNJtbnHpnq6XOpra+/ks9LFBoa40w17pEiIBH5EG3VQlfHPc6QTrYC4BGkfqsmMxJqCHbbBaLjBt+65IQXZ20DRIJDpkkzPNeaFSHZTZeK1czMr4wzffmt6dcgYh5cTff06jy/VecUGgNgQ7+fstmpTkQD+6x1qALbmCPqikuCrRjpDfkt6nWJZc5Q25P1/I+6jyJYQQSTudhaY9FXO0XHsw7mkfAPmcPxHkPLz36a6RwvK6RnlzLGrZpdo+K9/V8P/LZZg+7up/RRKIvYhBQioo8WcnKTkza4XjXUarKrdWOBXYgW1GMqsPheA4eX+y4mr58OO0Iaf6WsYY8+Bx0a7kfIrrwT7izKS9y+4rhj6gY0texgAIyAOJMNkgO83fyIVHrYF7HuLW2aY0JEOBEEmCOQ56gxddH4ozEYfDd7TaHMHzNPiAaQQ4zqJJB9jeFW+FUG1m1yO8JNN/hebFxpgWGkgkkHUBdGNuMG/Yr7lI717K2ejm1DgCCJvOVwBuJMRN581eKnab+sb3NfBZ2sgQz/AEnDWDLdBrDdLKteEHwPq1HxDnBwa0ggQJb4ibC0872k5RTiCym1h3jO63Oc0zG+vmrZIphMVMAHPNOi3upMFoe05bzlJiSbGbk2WtR4aQ+2Ia0tP4qj/INENaBB0AuDBEr3VpBzT4Wjb/mPBjS5G+15kBYWU2zo6baue8jyNv5ZZNFicwmMqsNQ05rmIL3BxJNz4GxIaSDbykyobEYvEOovztEO0JBbIJ0aJkyeXK6msFxsUmRLngCxLuVoM5fbosDsRhjLQMpqGSTrMg5RNgOnss/9ElJqPDRAgk62Fo0A5Xkk72Wu+qYUlxfhwpmWHMwzBm42yn13UVkJUSoHyk2VrV3yVs4iplEDVaSwkyQiIqkmxh8Y5mlxyUlR4yNwVCoooE9U46PM+S0sTxZ7rDwj6qORKQPpK+IikBERAEREAREQBERAEREAXujVc0hzSQRoQvCIOi3cJ7WjSsI/yAkdSNvSeisLHNqDNSe1w8iPY8lzBemPIMgkEbixXFk0UW7jx8Hbj1s48S5OkVcG4gFef6ctE79f3lUijxzEN0rP9Tm/7pXt3aHEn/1T/wDlv6LL7pl8o3++4/DL4wEgQL7n/dR+P4vRpTmfmd/a3xHodh6qkYjiFWp89R7gdi4x7aLWV4aH/J/sZz17/tRK8V45UrS0eBn9o3/6jv8AZRSIu2MFFUjhnOU3cmERFYqF9BhfEQHUOxnxAmicLiZcCIaZA5Wk7x91ZP6o02nJ4mzmD6gc22tntdB8NhAB3HI8LVp7O9s6lBvdVR3tEmYPzNPNp2P3XXjzqqkUcfBccV2eL3uq0a1OsXEnJJpvIJmBmsSOU3g20WjSxjGZ2VczHg/KQRHORt9F5wePo1TmouuPlEhj/KZOvQnRS9XiBc3JiKbK0WBqtIeANQHiCD6xddT5XkoRje6JJabwNwdulull9ZimsHz+oH05IMBhnGaVR1F27ajppno9oBHqFHYnhtendxbVYd2OkEeRG6zaRNmXF4+SYIdaPE0SPZQ2IAOoB+/86yslatuc0ecCPKOU/mozEYzz91nJpFjy6uRLW3B5rWq1w0QNVhrYsnT3WsSuaU7LJBxlfERZkhERAEREAREQBERAEREAREQBERAEREAREQBERAEREAREQBERAEREAREQBERAEREB9BUhhuOYhgytquy/2k5h7FRyKVJroUSjuO1DqGmf8Y+y80+N1WzlOWdQND6aKNRW9SXkikbFXGPdqfa32WAlfEVW2yQiIoAREQBERAEREAREQBERAEREAREQBERAEREAREQBERAEREAREQBERAEREAREQBERAEREAREQBERAEREAREQBERAEREAREQBERAEREAREQH//2Q=="/>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36868" name="AutoShape 4" descr="data:image/jpeg;base64,/9j/4AAQSkZJRgABAQAAAQABAAD/2wCEAAkGBxQTEhUTExQWFRUVGRgZGBcYGRgYGhoaHBoYGBgYGh4YHSggGhwlGxgYIjEhJikrLy4uFyAzODMvNygtLysBCgoKDg0OGhAQGywkICYsLC8vLSwsLCwsLCwsLCwsLCwsLCwsLCwsLCwsLCwsLCwsLCw0LCwsLC8sLCwsLCwsLP/AABEIAJQBVQMBIgACEQEDEQH/xAAcAAEAAgMBAQEAAAAAAAAAAAAABQYDBAcCAQj/xAA/EAABAwIEAwYEBQMCBAcAAAABAAIRAyEEEjFBBVFxBhMiYYGRBzKhsULB0eHwFFJiI/EkM3KyCBZDU3OCkv/EABoBAQADAQEBAAAAAAAAAAAAAAABAgMEBQb/xAAtEQACAgEEAQMBBwUAAAAAAAAAAQIRAwQSITFRE0GxIgUUMmFxkfEzQlKB0f/aAAwDAQACEQMRAD8A4aiIgCIiAIiIAiIgCIiAIiIAiIgCIiAIiIAiIgCIiAIiIAiIgCIiAIiIAiIgCIiAIiIAiIgCIiAIiIAiIgCIiAIiIAiIgCIiAIiIAi+gTYKUodn67tWZAd3nL97qspxj2y0YSl0iKRWSl2VJ1qx0bP3IWxT7HB2lUjqyR6+IQsXqsS9/k2+6ZfHwVNFZcT2NrD5HNf7tP5j6qExvD6tIxUY5vUW9DoVeGbHP8LM54Zw/EjVREWpmEREAREQBEUjwbglbFPDKLC4nfYcyeilJvhAjl9AXVOCfDSgI7+r3jxMtp/KItE7mf5ynH9nKdJ7W0WsaN/C2bdCSepMrVYvLKuRxZmBqG4pvI8mlfH4OoNWOHUFd1p8CJJe1wdlEFoN55TNttpUZxnBNotDniAbHV0euXnzRwj5FnFyF8XQsTgqdVjnQ2wBuNbxsJ5KsY3hEXAj3/NUcCbIRFlq0C1YlQkIiIAiIgCIiAIiIAiIgCIiAIiIAiIgCIiAIiIApDhXCX1zbwtGrjp0HM+SycA4QcQ+5y023e7y5DzMFXulh2tY0NGVmgbyE781yajU+n9Mezs02m9T6pdfJo4HhNOiLBrSZBc67/PTT0stp/jMNkxv0nSwgLOMDmde15N9PJbLaGW/nG+3nuvLllt23bPTjBJUujWo4UjZe3YoU5ncbKSo0ZFtT0tz1/VaeLwMm50N4A/OVkppv6i57wddlSLQcu/rBHlb+QvWIolwIyh4MywxBHPzXmlg8kPIMG0aa9LQdVno1Bq3nodueoVW6dxI/UpfGOyUkuoiDE5Nj5NOx+nRVCpTLSWuBBFiDYgrt9SlAa619QdP5oq12s7NtrtNSmIqgSB/d/ifPkf4O/Ta53tydeTh1GkTW6Hfg5mi+uaQYNiNQvi9c8wIinuy3Be+cajwe6pxP+ROjB1V4Qc5bUQ3Ss3OyXZN2IIqVARSF+U++gXSsHw5rGta3wUovYhhjnHicLTpKjsBXHhBgNGjW2uNRHTLfzKz1sXiHkl1NzKRIZbYQYaZPk0G8CB69jg4XGP8AJg5XyyW4bSoMzObVqPEx8kNmJHP3JG/JeK2LotyxTNRxPicHOGl5EdB1n2iTxYGrTog5A4lrMwljBsYB8UnfeZJEkqdrcDAeGkiYkj2t1vK48k2qb9zWEd3RFnj01A0A06c/MSRlje2vTfReuN8Qp4iMrnQ6ARAkybjeJgey8VuHMc7LME9PVb3DuzXhLhvEXmDzsLRziVRTsu4URuN4LQZTeC40w4CBIkEcufRU84fUF8zoYsevIq7doWUg9oYS4tnNve+53/ZV7FUWmIEHe0SrbiNpUuIYBwuNFDV8NuB6K38SgDW6gMRqZ0U3Y6IVFs4ml+Iev6rWVWqJCIigBERAEREAREQBERAERTPZfs7VxtXu6dgLveRIaNupOw391DaStkpXwiGRd54f8P8AC0GgNZnfHzOudr306CFs4rgtNojKDuBHp6rnepXsjZYH7s/PqLs3avsPh6lAVabRSqW8TQADzzNFjfcXXIuIYJ9F5p1BDh7EbEcwtceRT6M5wcTWXpjSSALk2A815Uz2WwRqVpH4BPqbD7k+imc1CLkxjhvkolx4BhW06IZvPi8z+I+fIdAsnEcaJDWiIvIH36DfqtijgspbBd4Q4O8xAj0kn6LQ4pw50mDDjMBokmLERIGll4icZZLb7PadxhUV0bnDsQ9xi0C5HW/VStXECzTAjz6fotXgVIhhqPJLjAk2MAQBG0X3X2sx/icIgi83jpy6rCdObRePKNoMMiPLRbdTBlzw+QQDcRf9+vJRWHqucczhA299NvJSYxzmVBpGhnfnP2WbTTJNqrhQ6Lx5aW6LUebmBAA5e/X9lNYRtKtmLXQZ8E2B9fxR+S1H4eSWuIEA5jEARqs067ITITD4xxeGPa7KTlmDAJsPQkgLawgcGkVGmQ49QAd1iwuDP9UzIRka5pdcX8xzHltqrK6qxxdAgmxedCRpF+furzaXQs5F8ReDhlQYhg8FQw/yqCfuAT1BO6pq7b2j4NmwWIbuZc0OPikHMD5Xn0K4kvc0Gbfjp+3H/DydXj2zte5kw9Evc1jRLnEADzK/Qf8A5UqUOHUcLhhNQvZ3piCS6cxJ2aHQJ5DzK5p8GuDf1HEA8iW0Gmpf+7Rn1M+i/RmFaG6STYf7r0lk9JKS7OZR3WcIZ3+HxApFju8DiwNLT4iTPgmJBy/NyuuiV+CeDvHuDqmUkgDw5i0mG72j6BS/aDifd4qiyPDUZULnASRlyED2c50LedL2ENAkg5M1vFByzGl/zWWq1LybZVRpixJJnORwRzsTSrNe3KxxdkJi8HNaLySOWkKar1XQcx3if4dVFcK7QMqshz2U8TIa+ifC4VLAljTctNoInUKaY9kEODTeSTBt5ag+6xy7+pexaCiuV7kRgu774tgOLwbvbIbF5Eb9ZVs4hFGiWtsdQdZ52P0ChqdBzmOZTaPHFy0WAJIAtf5tevNfauEqVy2lU8IYIluaZjUyLfukJcGcuyExILje86wBO/1KrXG6mRxF2EaCJH1V0xHCHteATIHPleD56L47h4bTioASLy7xaTudLe0K8UQ5FCwmEOIubNF3agnlHkVC8cpNY4htyB9f9ldsXWlmUfN+LbX+BUDH0yC4HqtU6M3yRObZalRsFbTmR63WPENtPnCvJcEo11kw9Bz3BjAXOcYAGpKxrq/w+7N90xlVzZq1BM/2M1AE7nf9lhOe1WXjG3Rrdl/hmDDsUST/AO20wB5OcLn0j1XRuG9m8JSszD0h55GknqSCSpLD0vCIHptHnzXsV2j8N9l5mXJOT5Z2QjFERxLAYV1n4ei8DnTafYkSFQ+PfDyhVDn4Umk8SchlzT9yPT2XTjQY4H3Uc5gF2yCox5HHpicU+z878T4dUw9Q06rCxw2O4OhB3B5hai79237PMxuHi3fNbmpu3Dt2n/Fxt5GCuBvYQSCCCDBBsQdwV6OHL6kfzOXJDazyiItjML9HfDPgQw2Bp+HxvaKjyf7nXg9GwPRfnFfqXguOD6Tcvyua2L7ZZH0hc2pfCRvgXLM+LqNABA65tj6bStGphTEkyDoSZj9lt1qhNiRvF5m0zf7+S1TXBbBOV0Q0WIOuum999FyHQa3G6Y/p2BrgRaYjkSQuXdv+Hh1AVQPFTOu5aTBB9YPv5q88YxTgwMzWEwNOv5+6qXaer/wdaTyHu5sLTFakis+Ys5crx2A4fnp1Dpndln/pAMeuf6KjrqHw3ZOBJAkjEu+rKQH5rTXyawuvyM9J/VRZqvDJtNoERY2Wrif9OplInQCB7Kz4Hh5cxuY5bzPmYPi3Fo91H4zA/wCqZA3JIBOgO59V8+peT1lIhwcoIMQdJO/6pRYCLmxC1K7HE3c0eIa7SN42tHqV7pYkyQ7WdjbqNoK028WXNrFvAEAWjYW6pQLSWl8bE9J3Avp+S+1aYLMw1A20MQIPqfqoTO9zrNIyb9AAQkY7kQT9HG0zUOUuawXGYTAEax5T/LqxY/hub/UaZFQRIcIgwT/PNRfZTBRTeajYIh0jcXI5zuNBr0U6ziLTTyOa4tbEOGp6gamfS6zlV8FJN3wQWHwVLvC4MILbAybmNQFsMpkNIEEAbmdAIHPqszmse6GEk3I0gDkFr4ihlkSZEAE2k8+llS2+ySMqYlzxVa8RMFs8hl3ncj6LinEKQbVqNGjXuA9CQu11/EASQHXm9iADN51ELjPGz/xFb/5Hfcr2Psx/VI4tcvpR2P8A8PuDApVqp1fUawf/AFBJ+pC620gFxG0n9T7lcp+DVcN4dAMO793W4ER7FXrh2ML8tFxyQCQ7+4BxB1I2heznxtpfovg83HkSdMge3RaMRgamTM3vy3lHeU3tjTTc/wDSrpgmWE20F7XFvutHj/CmGixjQ0uLppufmIbUykMfDSCd9DbNNrKsdsO09bAwxlB1aJJq3DB4S5wOUEuyiJdYCdZlYzxynGMY9r+TWM1bs3e1HZ3CGliatRjKTHEPqVWyHEtOaSRfW8DkOS5P2fOIrBxpY2rDHOyU6lV+ZzBecgdYxrFtVHdrO0OLxTmtxFXO2czWNLcgm8w3cCfmuFr8IIaRNNr2nUXnrY8jP5Lsw4Hjh9TtmUpbnwdk7Mccc5ju9bFRkd4WidRZ1jEwB5z1CycS405h+VxMwSR4YOxO5lafC8bRwtBjtBVLHMAuSCJ1i+8naV77XcTfg6L61ItDozCd4uQAQRofuuXJGnwSuTT4p2vp4duas3WIbMnNN49/aOYUHhe1QxThVIIZT8JYd5FrbfjHoudcV4lVxLnVqrsxJNthJkho2EqW7JucW1Bme0OaBtFiSNdhHMC629Go/mUbLlj61N9Mvp3N8o3OX8MfzZc0x+OL9BlubbjyP6Ky4kAOa1pc95bPy73nSYNuar3Fmg1ZiCbuH5qsO6YNTFOhrQsFVvhPutrGODpgaaLUB8J9VcHrgmHFSvTY75S4ZuguR7ArvPCXw0HQkRfb+BcH4FUy4imeTv2XY+G44Fq486tG2PssRx5AIlfaVSTJcB5Ee0KsnEkkk85b5Wj3/VZsPWeQR3nSQFxONHSmWHA49zs2aLGBB25nksmOcLHnry6qqMquaRLvEANI/OZHl5lSv9ZTqiHEAOFwft5qk4U7LRlZsNxLZFwWuBLXAzpC458ScEKWOqFsRUDakDm6zvdwcfVdHxmIygARb0XOPiJie8xDHb92P+537rq08alZhllaoqyIi7TnC7D8Ku1IdSGHeRnpCBOrqexHm3TpC48suHrupuD2OLXNMgixBVMkN6ovCW12fpZ4zOJOlwD+sfdR+OqECBaIvAvtJ9FzHhnxHeABWaTH4mWnq02nzn0Wxie37DcZp6fuuP0Z+DpWSPksfEDmdtqVRe2vFgQMOwyGmXkcxo30mT6LU4p2tqVJDPAOe/pyVdJXRjxVyzLJkvhHxdJ+EuN/08TQPNlVo6S1x9PAubKV7NcQFGuCSQx4LHkahrt/QwfRRqsfqYpRK4JbciZ+heFVy5znHM2GjwHSdDH839vWMxVPvMgMHQ+UjmVC8OxDmsAc64AaCTM8pJ+krNUdkaHQ2o4NvMWAFjG/7L5l+D2NvJ4PCTncQWxIIkAyeetoO+qisdwo/M3LIEBrTMxPSREBbFPipq2LzBNi0ZXC+0BZsVj3Ui0NY3K42nfQk+WoVluTL8mjwTAPHiqAnMfkAsBFpA1M8pP5y+M4PTBFgC62VxAbfcxqYBtPVfMVxRuR0ODXfLcix6e2qjsDiX0xneWOBvObMZ5iN76TCluUuSOSSxOKo4SkW/ISIzauudp1jXkqxguLd44tDXOBdFpBI/y8o/Na/H3GpVzG9gLm0X9rn6LVbxFzPA1xDZIAZ4RGnU7681vDEnG+2Oi0vqtnIx8NJuZvIM2tqCPpdZ8S4lkRJFrOkwSfEZ22UC7iZcZdcAQBAt5/ZbmHxTsuY5SXOtzAgyB6ge6xcGi1Hn+mLKbnucAGaXmMwAPSwK41iaud7naZnE+5ldM7acXyYaqA4TVIYAB+G528h9ly5ex9nQai5v3PN107aidb+EPEmMoHNM0qmcRytmnmD4RHmuq8Vo0n5KrWtdmDmwQTJBsG+ZJgeq/P/wAOMZlqvpk/OJb1Gv0K6RhuJups7ufATpHOd9rOPrC96UN+OMl+n7HkvhtF/wCG42aLXHVhMmxAAE5gLmzZFo0PNUn4qdqy3Dvosc2a0sMAz3ZnMeXiHhv/AJQbKT4piqdDACpScA97INs0uILXENJAETMja265Jxd9XFYjxeOo83IGsCJEaCBP6BZYcG57pdI337VSK8xhm+mv89lIcJwVeqT3QBEhscp0zRBiJEmRe+oVo7NcCw1ahUc9z3VqLXuNFkAljQHEjM10iZBtaei08DjLtmiynTabx4QTYai0gWvOoXVOV2URd20aVPJRe2oWgS1xADQ6mBFMtILpvcC43m8wHbGpVxT3U3NDACWzm8IYACIJGUvkGw0iNVIM4pT7sBwa9lN4ux/eP1lodaMsj5TvBgbWehxug7KG0j4mAGoWd22IsGmBJ6aLklEsccw+GoCi3O0smZeCXSRYFubKBMm0xI6Ka4BVosJble0VG2L4sAeYHmBB8zOgVrxGDp0mOB1efCPEHSQJDYEtAtP1F1jwbWNaTmLw4BpbBBAGkmYPspcrIKV2swFSRUgwGtDHgi4aDIjyvy+bdVweZAtrcyfT/ZT3FMUHPDc5LGi1wRckkAAxpl9hyUKHCm4gmZtrMXNra7KE30Qa1c7eS13WaeiyVK0zZYsS/wAMKPYkwUKmVwcNiCuicG4oHNHmubqQ4XjiwwTZYSVounR1FtcFe24kDeFV6OPkWK+txJnUrn9M13lsFZpEO3SsW5YAlV6njHbpV4gQqem7Lb0bWLdBImYiOS5/2gxve13O2ENHQW+8n1Unxvi5ALWnxHWNv3VaXVCNGMnYREVyoREQBERAEREAREQHTexfaBtWgKL5NRhuZuW/hN+Wms+6smFxZLRBBI/FcWBsD5/zmuKYTEupvD2GCP5B8l0fs5xttRjiyA6xcw3g3Bgbg8/JeLrNJtbnHpnq6XOpra+/ks9LFBoa40w17pEiIBH5EG3VQlfHPc6QTrYC4BGkfqsmMxJqCHbbBaLjBt+65IQXZ20DRIJDpkkzPNeaFSHZTZeK1czMr4wzffmt6dcgYh5cTff06jy/VecUGgNgQ7+fstmpTkQD+6x1qALbmCPqikuCrRjpDfkt6nWJZc5Q25P1/I+6jyJYQQSTudhaY9FXO0XHsw7mkfAPmcPxHkPLz36a6RwvK6RnlzLGrZpdo+K9/V8P/LZZg+7up/RRKIvYhBQioo8WcnKTkza4XjXUarKrdWOBXYgW1GMqsPheA4eX+y4mr58OO0Iaf6WsYY8+Bx0a7kfIrrwT7izKS9y+4rhj6gY0texgAIyAOJMNkgO83fyIVHrYF7HuLW2aY0JEOBEEmCOQ56gxddH4ozEYfDd7TaHMHzNPiAaQQ4zqJJB9jeFW+FUG1m1yO8JNN/hebFxpgWGkgkkHUBdGNuMG/Yr7lI717K2ejm1DgCCJvOVwBuJMRN581eKnab+sb3NfBZ2sgQz/AEnDWDLdBrDdLKteEHwPq1HxDnBwa0ggQJb4ibC0872k5RTiCym1h3jO63Oc0zG+vmrZIphMVMAHPNOi3upMFoe05bzlJiSbGbk2WtR4aQ+2Ia0tP4qj/INENaBB0AuDBEr3VpBzT4Wjb/mPBjS5G+15kBYWU2zo6baue8jyNv5ZZNFicwmMqsNQ05rmIL3BxJNz4GxIaSDbykyobEYvEOovztEO0JBbIJ0aJkyeXK6msFxsUmRLngCxLuVoM5fbosDsRhjLQMpqGSTrMg5RNgOnss/9ElJqPDRAgk62Fo0A5Xkk72Wu+qYUlxfhwpmWHMwzBm42yn13UVkJUSoHyk2VrV3yVs4iplEDVaSwkyQiIqkmxh8Y5mlxyUlR4yNwVCoooE9U46PM+S0sTxZ7rDwj6qORKQPpK+IikBERAEREAREQBERAEREAXujVc0hzSQRoQvCIOi3cJ7WjSsI/yAkdSNvSeisLHNqDNSe1w8iPY8lzBemPIMgkEbixXFk0UW7jx8Hbj1s48S5OkVcG4gFef6ctE79f3lUijxzEN0rP9Tm/7pXt3aHEn/1T/wDlv6LL7pl8o3++4/DL4wEgQL7n/dR+P4vRpTmfmd/a3xHodh6qkYjiFWp89R7gdi4x7aLWV4aH/J/sZz17/tRK8V45UrS0eBn9o3/6jv8AZRSIu2MFFUjhnOU3cmERFYqF9BhfEQHUOxnxAmicLiZcCIaZA5Wk7x91ZP6o02nJ4mzmD6gc22tntdB8NhAB3HI8LVp7O9s6lBvdVR3tEmYPzNPNp2P3XXjzqqkUcfBccV2eL3uq0a1OsXEnJJpvIJmBmsSOU3g20WjSxjGZ2VczHg/KQRHORt9F5wePo1TmouuPlEhj/KZOvQnRS9XiBc3JiKbK0WBqtIeANQHiCD6xddT5XkoRje6JJabwNwdulull9ZimsHz+oH05IMBhnGaVR1F27ajppno9oBHqFHYnhtendxbVYd2OkEeRG6zaRNmXF4+SYIdaPE0SPZQ2IAOoB+/86yslatuc0ecCPKOU/mozEYzz91nJpFjy6uRLW3B5rWq1w0QNVhrYsnT3WsSuaU7LJBxlfERZkhERAEREAREQBERAEREAREQBERAEREAREQBERAEREAREQBERAEREAREQBERAEREB9BUhhuOYhgytquy/2k5h7FRyKVJroUSjuO1DqGmf8Y+y80+N1WzlOWdQND6aKNRW9SXkikbFXGPdqfa32WAlfEVW2yQiIoAREQBERAEREAREQBERAEREAREQBERAEREAREQBERAEREAREQBERAEREAREQBERAEREAREQBERAEREAREQBERAEREAREQBERAEREAREQH//2Q=="/>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2" name="TextBox 11"/>
          <p:cNvSpPr txBox="1"/>
          <p:nvPr/>
        </p:nvSpPr>
        <p:spPr>
          <a:xfrm>
            <a:off x="381000" y="4419600"/>
            <a:ext cx="3810000" cy="830997"/>
          </a:xfrm>
          <a:prstGeom prst="rect">
            <a:avLst/>
          </a:prstGeom>
          <a:noFill/>
        </p:spPr>
        <p:txBody>
          <a:bodyPr wrap="square" rtlCol="0">
            <a:spAutoFit/>
          </a:bodyPr>
          <a:lstStyle/>
          <a:p>
            <a:r>
              <a:rPr lang="en-US" sz="2400" b="1" dirty="0" smtClean="0"/>
              <a:t>Data Preservation Case Study: The </a:t>
            </a:r>
            <a:r>
              <a:rPr lang="en-US" sz="2400" b="1" dirty="0" err="1" smtClean="0"/>
              <a:t>ALIEnS</a:t>
            </a:r>
            <a:r>
              <a:rPr lang="en-US" sz="2400" b="1" dirty="0" smtClean="0"/>
              <a:t> Project</a:t>
            </a:r>
            <a:endParaRPr lang="en-US" sz="2400" b="1" dirty="0"/>
          </a:p>
        </p:txBody>
      </p:sp>
      <p:pic>
        <p:nvPicPr>
          <p:cNvPr id="13" name="Picture 12" descr="linear_planets.JPG"/>
          <p:cNvPicPr>
            <a:picLocks noChangeAspect="1"/>
          </p:cNvPicPr>
          <p:nvPr/>
        </p:nvPicPr>
        <p:blipFill>
          <a:blip r:embed="rId6" cstate="print"/>
          <a:stretch>
            <a:fillRect/>
          </a:stretch>
        </p:blipFill>
        <p:spPr>
          <a:xfrm flipV="1">
            <a:off x="609600" y="5257800"/>
            <a:ext cx="2667000" cy="1044786"/>
          </a:xfrm>
          <a:prstGeom prst="rect">
            <a:avLst/>
          </a:prstGeom>
        </p:spPr>
      </p:pic>
    </p:spTree>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ttp://4.bp.blogspot.com/-zqjSEHiJdDI/Tq7WgRBCAeI/AAAAAAAAAJ8/leql11-P26g/s1600/ws_green_grass_straws_1600x1200.jpg"/>
          <p:cNvPicPr>
            <a:picLocks noChangeAspect="1" noChangeArrowheads="1"/>
          </p:cNvPicPr>
          <p:nvPr/>
        </p:nvPicPr>
        <p:blipFill>
          <a:blip r:embed="rId3" cstate="print"/>
          <a:srcRect/>
          <a:stretch>
            <a:fillRect/>
          </a:stretch>
        </p:blipFill>
        <p:spPr bwMode="auto">
          <a:xfrm>
            <a:off x="-203698" y="0"/>
            <a:ext cx="9347698" cy="7007646"/>
          </a:xfrm>
          <a:prstGeom prst="rect">
            <a:avLst/>
          </a:prstGeom>
          <a:noFill/>
        </p:spPr>
      </p:pic>
      <p:pic>
        <p:nvPicPr>
          <p:cNvPr id="2051" name="Picture 3"/>
          <p:cNvPicPr>
            <a:picLocks noChangeAspect="1" noChangeArrowheads="1"/>
          </p:cNvPicPr>
          <p:nvPr/>
        </p:nvPicPr>
        <p:blipFill>
          <a:blip r:embed="rId4" cstate="print"/>
          <a:srcRect/>
          <a:stretch>
            <a:fillRect/>
          </a:stretch>
        </p:blipFill>
        <p:spPr bwMode="auto">
          <a:xfrm>
            <a:off x="7924800" y="0"/>
            <a:ext cx="1219200" cy="924076"/>
          </a:xfrm>
          <a:prstGeom prst="rect">
            <a:avLst/>
          </a:prstGeom>
          <a:noFill/>
          <a:ln w="9525">
            <a:noFill/>
            <a:miter lim="800000"/>
            <a:headEnd/>
            <a:tailEnd/>
          </a:ln>
        </p:spPr>
      </p:pic>
      <p:sp>
        <p:nvSpPr>
          <p:cNvPr id="8" name="Down Arrow 7"/>
          <p:cNvSpPr/>
          <p:nvPr/>
        </p:nvSpPr>
        <p:spPr>
          <a:xfrm>
            <a:off x="3478484" y="2832506"/>
            <a:ext cx="455041" cy="1870425"/>
          </a:xfrm>
          <a:prstGeom prst="down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381000" y="5029200"/>
            <a:ext cx="7620000" cy="1846659"/>
          </a:xfrm>
          <a:prstGeom prst="rect">
            <a:avLst/>
          </a:prstGeom>
          <a:noFill/>
        </p:spPr>
        <p:txBody>
          <a:bodyPr wrap="square" rtlCol="0">
            <a:spAutoFit/>
          </a:bodyPr>
          <a:lstStyle/>
          <a:p>
            <a:r>
              <a:rPr lang="en-US" sz="3200" b="1" dirty="0" smtClean="0">
                <a:solidFill>
                  <a:schemeClr val="bg1"/>
                </a:solidFill>
              </a:rPr>
              <a:t>Using above data, student creates simulations that create data models that in turn, create more data</a:t>
            </a:r>
          </a:p>
          <a:p>
            <a:endParaRPr lang="en-US" dirty="0"/>
          </a:p>
        </p:txBody>
      </p:sp>
      <p:sp>
        <p:nvSpPr>
          <p:cNvPr id="11" name="TextBox 10"/>
          <p:cNvSpPr txBox="1"/>
          <p:nvPr/>
        </p:nvSpPr>
        <p:spPr>
          <a:xfrm>
            <a:off x="-152400" y="228600"/>
            <a:ext cx="9296400" cy="584775"/>
          </a:xfrm>
          <a:prstGeom prst="rect">
            <a:avLst/>
          </a:prstGeom>
          <a:noFill/>
        </p:spPr>
        <p:txBody>
          <a:bodyPr wrap="square" rtlCol="0">
            <a:spAutoFit/>
          </a:bodyPr>
          <a:lstStyle/>
          <a:p>
            <a:r>
              <a:rPr lang="en-US" sz="3200" b="1" dirty="0" smtClean="0">
                <a:solidFill>
                  <a:schemeClr val="bg1"/>
                </a:solidFill>
              </a:rPr>
              <a:t>Habitat Selection by Grassland Birds Case Data</a:t>
            </a:r>
            <a:endParaRPr lang="en-US" sz="3200" b="1" dirty="0">
              <a:solidFill>
                <a:schemeClr val="bg1"/>
              </a:solidFill>
            </a:endParaRPr>
          </a:p>
        </p:txBody>
      </p:sp>
      <p:sp>
        <p:nvSpPr>
          <p:cNvPr id="12" name="TextBox 11"/>
          <p:cNvSpPr txBox="1"/>
          <p:nvPr/>
        </p:nvSpPr>
        <p:spPr>
          <a:xfrm>
            <a:off x="152400" y="1219200"/>
            <a:ext cx="8839200" cy="1569660"/>
          </a:xfrm>
          <a:prstGeom prst="rect">
            <a:avLst/>
          </a:prstGeom>
          <a:noFill/>
        </p:spPr>
        <p:txBody>
          <a:bodyPr wrap="square" rtlCol="0">
            <a:spAutoFit/>
          </a:bodyPr>
          <a:lstStyle/>
          <a:p>
            <a:pPr>
              <a:buFont typeface="Arial" pitchFamily="34" charset="0"/>
              <a:buChar char="•"/>
            </a:pPr>
            <a:r>
              <a:rPr lang="en-US" sz="3200" b="1" dirty="0" smtClean="0">
                <a:solidFill>
                  <a:schemeClr val="bg1"/>
                </a:solidFill>
              </a:rPr>
              <a:t>Field study observations</a:t>
            </a:r>
          </a:p>
          <a:p>
            <a:pPr>
              <a:buFont typeface="Arial" pitchFamily="34" charset="0"/>
              <a:buChar char="•"/>
            </a:pPr>
            <a:r>
              <a:rPr lang="en-US" sz="3200" b="1" dirty="0" smtClean="0">
                <a:solidFill>
                  <a:schemeClr val="bg1"/>
                </a:solidFill>
              </a:rPr>
              <a:t>Data related to measurable variables </a:t>
            </a:r>
          </a:p>
          <a:p>
            <a:pPr>
              <a:buFont typeface="Arial" pitchFamily="34" charset="0"/>
              <a:buChar char="•"/>
            </a:pPr>
            <a:r>
              <a:rPr lang="en-US" sz="3200" b="1" dirty="0" smtClean="0">
                <a:solidFill>
                  <a:schemeClr val="bg1"/>
                </a:solidFill>
              </a:rPr>
              <a:t>GPS data</a:t>
            </a:r>
            <a:endParaRPr lang="en-US" sz="3200" b="1" dirty="0">
              <a:solidFill>
                <a:schemeClr val="bg1"/>
              </a:solidFill>
            </a:endParaRPr>
          </a:p>
        </p:txBody>
      </p:sp>
    </p:spTree>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228600"/>
            <a:ext cx="8991600" cy="792162"/>
          </a:xfrm>
        </p:spPr>
        <p:txBody>
          <a:bodyPr>
            <a:noAutofit/>
          </a:bodyPr>
          <a:lstStyle/>
          <a:p>
            <a:r>
              <a:rPr lang="en-US" sz="3600" dirty="0" smtClean="0"/>
              <a:t>Grassland Birds Case</a:t>
            </a:r>
            <a:br>
              <a:rPr lang="en-US" sz="3600" dirty="0" smtClean="0"/>
            </a:br>
            <a:r>
              <a:rPr lang="en-US" sz="3600" dirty="0" smtClean="0"/>
              <a:t>Data Formats</a:t>
            </a:r>
            <a:endParaRPr lang="en-US" sz="3600" dirty="0"/>
          </a:p>
        </p:txBody>
      </p:sp>
      <p:graphicFrame>
        <p:nvGraphicFramePr>
          <p:cNvPr id="3" name="Diagram 2"/>
          <p:cNvGraphicFramePr/>
          <p:nvPr>
            <p:extLst>
              <p:ext uri="{D42A27DB-BD31-4B8C-83A1-F6EECF244321}">
                <p14:modId xmlns:p14="http://schemas.microsoft.com/office/powerpoint/2010/main" val="980291583"/>
              </p:ext>
            </p:extLst>
          </p:nvPr>
        </p:nvGraphicFramePr>
        <p:xfrm>
          <a:off x="685800" y="1371600"/>
          <a:ext cx="7391400" cy="3987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TextBox 3"/>
          <p:cNvSpPr txBox="1"/>
          <p:nvPr/>
        </p:nvSpPr>
        <p:spPr>
          <a:xfrm>
            <a:off x="0" y="5410200"/>
            <a:ext cx="9144000" cy="1846659"/>
          </a:xfrm>
          <a:prstGeom prst="rect">
            <a:avLst/>
          </a:prstGeom>
          <a:noFill/>
        </p:spPr>
        <p:txBody>
          <a:bodyPr wrap="square" rtlCol="0">
            <a:spAutoFit/>
          </a:bodyPr>
          <a:lstStyle/>
          <a:p>
            <a:r>
              <a:rPr lang="en-US" sz="1400" b="1" dirty="0" smtClean="0"/>
              <a:t>.doc </a:t>
            </a:r>
            <a:r>
              <a:rPr lang="en-US" sz="1400" dirty="0" smtClean="0"/>
              <a:t>files for data descriptions and write-ups</a:t>
            </a:r>
          </a:p>
          <a:p>
            <a:r>
              <a:rPr lang="en-US" sz="1400" b="1" dirty="0" smtClean="0"/>
              <a:t>.</a:t>
            </a:r>
            <a:r>
              <a:rPr lang="en-US" sz="1400" b="1" dirty="0" err="1" smtClean="0"/>
              <a:t>xls</a:t>
            </a:r>
            <a:r>
              <a:rPr lang="en-US" sz="1400" b="1" dirty="0" smtClean="0"/>
              <a:t> </a:t>
            </a:r>
            <a:r>
              <a:rPr lang="en-US" sz="1400" dirty="0" smtClean="0"/>
              <a:t>and </a:t>
            </a:r>
            <a:r>
              <a:rPr lang="en-US" sz="1400" b="1" dirty="0" smtClean="0"/>
              <a:t>.</a:t>
            </a:r>
            <a:r>
              <a:rPr lang="en-US" sz="1400" b="1" dirty="0" err="1" smtClean="0"/>
              <a:t>xlsx</a:t>
            </a:r>
            <a:r>
              <a:rPr lang="en-US" sz="1400" b="1" dirty="0" smtClean="0"/>
              <a:t> </a:t>
            </a:r>
            <a:r>
              <a:rPr lang="en-US" sz="1400" dirty="0" smtClean="0"/>
              <a:t>files for spreadsheets and data tables</a:t>
            </a:r>
          </a:p>
          <a:p>
            <a:r>
              <a:rPr lang="en-US" sz="1400" b="1" dirty="0" smtClean="0"/>
              <a:t>.</a:t>
            </a:r>
            <a:r>
              <a:rPr lang="en-US" sz="1400" b="1" dirty="0" err="1" smtClean="0"/>
              <a:t>shp</a:t>
            </a:r>
            <a:r>
              <a:rPr lang="en-US" sz="1400" b="1" dirty="0" smtClean="0"/>
              <a:t> </a:t>
            </a:r>
            <a:r>
              <a:rPr lang="en-US" sz="1400" dirty="0" smtClean="0"/>
              <a:t>files for geographic information with associated data tables</a:t>
            </a:r>
          </a:p>
          <a:p>
            <a:r>
              <a:rPr lang="en-US" sz="1400" b="1" dirty="0" smtClean="0"/>
              <a:t>.</a:t>
            </a:r>
            <a:r>
              <a:rPr lang="en-US" sz="1400" b="1" dirty="0" err="1" smtClean="0"/>
              <a:t>csv</a:t>
            </a:r>
            <a:r>
              <a:rPr lang="en-US" sz="1400" b="1" dirty="0" smtClean="0"/>
              <a:t> </a:t>
            </a:r>
            <a:r>
              <a:rPr lang="en-US" sz="1400" dirty="0" smtClean="0"/>
              <a:t>files for both data tables and geographic info, these are easier to read with R and Python than .</a:t>
            </a:r>
            <a:r>
              <a:rPr lang="en-US" sz="1400" dirty="0" err="1" smtClean="0"/>
              <a:t>xls</a:t>
            </a:r>
            <a:r>
              <a:rPr lang="en-US" sz="1400" dirty="0" smtClean="0"/>
              <a:t>, .</a:t>
            </a:r>
            <a:r>
              <a:rPr lang="en-US" sz="1400" dirty="0" err="1" smtClean="0"/>
              <a:t>xlsx</a:t>
            </a:r>
            <a:r>
              <a:rPr lang="en-US" sz="1400" dirty="0" smtClean="0"/>
              <a:t>, and .</a:t>
            </a:r>
            <a:r>
              <a:rPr lang="en-US" sz="1400" dirty="0" err="1" smtClean="0"/>
              <a:t>shp</a:t>
            </a:r>
            <a:r>
              <a:rPr lang="en-US" sz="1400" dirty="0" smtClean="0"/>
              <a:t> files</a:t>
            </a:r>
          </a:p>
          <a:p>
            <a:r>
              <a:rPr lang="en-US" sz="1400" b="1" dirty="0" err="1"/>
              <a:t>py</a:t>
            </a:r>
            <a:r>
              <a:rPr lang="en-US" sz="1400" b="1" dirty="0"/>
              <a:t>, .</a:t>
            </a:r>
            <a:r>
              <a:rPr lang="en-US" sz="1400" b="1" dirty="0" err="1"/>
              <a:t>sas</a:t>
            </a:r>
            <a:r>
              <a:rPr lang="en-US" sz="1400" b="1" dirty="0"/>
              <a:t>, and .r </a:t>
            </a:r>
            <a:r>
              <a:rPr lang="en-US" sz="1400" dirty="0"/>
              <a:t>files contain scripts that processed and analyzed other data or computed statistics</a:t>
            </a:r>
            <a:endParaRPr lang="en-US" sz="1400" dirty="0" smtClean="0"/>
          </a:p>
          <a:p>
            <a:endParaRPr lang="en-US" sz="1400" dirty="0" smtClean="0"/>
          </a:p>
          <a:p>
            <a:r>
              <a:rPr lang="en-US" sz="1400" dirty="0" smtClean="0"/>
              <a:t> </a:t>
            </a:r>
          </a:p>
          <a:p>
            <a:endParaRPr lang="en-US" sz="1600" dirty="0"/>
          </a:p>
        </p:txBody>
      </p:sp>
      <p:pic>
        <p:nvPicPr>
          <p:cNvPr id="6" name="Picture 3"/>
          <p:cNvPicPr>
            <a:picLocks noChangeAspect="1" noChangeArrowheads="1"/>
          </p:cNvPicPr>
          <p:nvPr/>
        </p:nvPicPr>
        <p:blipFill>
          <a:blip r:embed="rId8" cstate="print"/>
          <a:srcRect/>
          <a:stretch>
            <a:fillRect/>
          </a:stretch>
        </p:blipFill>
        <p:spPr bwMode="auto">
          <a:xfrm>
            <a:off x="8001000" y="0"/>
            <a:ext cx="1143000" cy="866321"/>
          </a:xfrm>
          <a:prstGeom prst="rect">
            <a:avLst/>
          </a:prstGeom>
          <a:noFill/>
          <a:ln w="9525">
            <a:noFill/>
            <a:miter lim="800000"/>
            <a:headEnd/>
            <a:tailEnd/>
          </a:ln>
        </p:spPr>
      </p:pic>
      <p:sp>
        <p:nvSpPr>
          <p:cNvPr id="6146" name="AutoShape 2" descr="data:image/jpeg;base64,/9j/4AAQSkZJRgABAQAAAQABAAD/2wCEAAkGBxQTEhUTExQUFBUVGRgXGBgUFBQUGBQXGBcWGBoVFBQYHCggGBolHBcXITEhJSkrLi4uFx8zODMsNygtLiwBCgoKDg0OGxAQGiwkHyQsLCwsLCwsLCwsLCwsLCwsLCwsLCwsLCwsLCwsLCwsLCwsLCwsLCwsLCwsLCwsLCwsLP/AABEIALEBHAMBEQACEQEDEQH/xAAbAAADAQEBAQEAAAAAAAAAAAADBAUGAgEAB//EAEQQAAECAwQIAwUFBwMDBQAAAAEAAgMEEQUSITFBUWFxgZGhsSLB8AYTMnLRI0JSwuEzYoKSorLxNHOzFFPSFSRDY5P/xAAaAQACAwEBAAAAAAAAAAAAAAACAwEEBQAG/8QANhEAAgEDAgMGBAcAAQUBAAAAAAECAxEhEjEEQVEiYXGBsfATMsHRBSMzQpGh4fEUUmJygkT/2gAMAwEAAhEDEQA/ACTEuCF5BPJFziWlAmOrbAthPc7FVqSABRxRBB5IYq4VPr16K0lLVG4A/KnCizqqV7hI4mAm02iGCEOqXJ6XYJDDYKFTwSeuoMk6PaIbOjCLhgo0RTDixYwbuKJq6wS2MB4oq2dREZAozQAtKDdrnSkcy8MUVapJ6gUzmIypRp2QNzmJBwTYMm4o+WvYJ0mNgMMkBTJU6k2sjbC8SzQNCZSqahMlYGyTojlIAFMStUMapwCzYFIu8OH9JPcBW6VTIMtjyfk7zr2sY7xgeyZUup+JEcohTcjjSmaONWxIjGsolOjxCR12JQ7NIeDqc3unuunHyD1n6nZEejA0/C7DcV5iqu0cnY8mLJDQ4AYOxVqNbspBRWbEM2SLww0hWKda6ZadJJGgmPC0BZ1RXmU6uBB0pfNaJlKsqbJhFtAZizRTJaUeNVtxcotEyHZzQ6iV/wBQ27shMrGEGQnEaqcyPJaHFNOhjm0C2R5UChrr8gs+e4s3MI1CznguJhRBN28FElqjc5ikSIq9hdxSI+qdGILYu99PFqz3aeWfBW6aIKMu7FUq8WnZkoPOw6UojTTWApIGyEgrbXOR6/AJEVdnNi8Wuej6LQ0WQDH5aJhRBNBxYvMALoHNirilzhZ3BGXCrUynUxZk8gDXIZZYJ4SiRwRuIT4olHYhUUt3HJ2DscKKpVQesBHXULoXJgGhNqMBHkWEq6lkkFBlfFX1irVKfaR1sHECFeadhPWh+q06uNLF08pk+LJ1OSXUQcTv/wBPwySZBWFYshjkoU2DYrQGeGipVH2yHuONmibrTowTakUoakSpZQKOAIgG1RT2ui/8RNHlrRMAocbu5TrBZI4KrULVFrSEjwqgqKae6OqJWM5OwXMctCnJSiUKkbM9m5isF28V/q+is03JrS9k8C28CUiKtrXSV1V2kCjXwYqqaLosRZTlYlQQqUr0xt7k2ZhUcQiSTYprIlEh0qrVOGLAtCza1TYdlgD1mihpq7aOlORSeMgtOteAUdyjHiVKqUrqNw2zwPQzd1Y64KYcoortIhgWkVunT0IyK1KaTel8/UAZEMgJNR6HZhAiKlcsrBxxMQ8F25zDNb4FWkrSsTyJwcbyY1YAblzR7Ccrza7qiqmk+0iVuGnZf3UQs0Zt2tOX04J1OaqQU1z9eaCktMrHTcQjQVzpkFVqzDjG5xHhKKJ04gnQSDQp8oXF7HlFXlBJkj0pDBCZBZQ2OxEsmLR5acnDqMvpxWzV7VJPvKlJ2kMMh1cUtq8RyeRqLBwVX9xIi6WTtCucdObRZ/ExtICQOPhQpi7VJgsPGF4tcl0W1SaHKVxa0oZcQAnQaccg1AwYQKJXwoyucm0sDLIvgqop09LsTrdibPeNtRmEK7E2gZSuiFaBIh5Zu7ALUopafMTIXlnUaFMoOTuAa6YZdcQMsx8pxHRU6c089Rzwxyz3EhI4mKyHF3DRsWh2kZqpB9m3Ql9RKaOCvcNLtq4EthB+aucTScbSQtMalMDe4Hy7nmqsYOrGVNbvK8V/ge2Qj3GiqxS0knjYiU0cmdRTVTSxI5i8c0orknZpoBlGXmKtI0jsj/EaWqnGrHzCi+QaGBSqo0qllYM4fiEWuzIAuiUFFG9Qi4gc6qzVQIy5mFUqnhklm1hfYHfeYT/KfQPNJ4WWmrOn3tr6++4dUzFMQgnBW75ATDiIAq9S7yOjJC8y+uSfSjzAnIanGVDXawmKepvuBl1FDCSqhCOoLyEEZBJ2M/Hfci6qOI6raS10ZJdCq8SLUHB1dDseOketaTSq/EpaufMfHcbiZKlKdpBM9EMXUz/qO1YkWmKAYqrxV3JWBkDiwA5hI3ouGnhxZFroWkySCdXmm0oYZEQ7G1dUqKsdMLDAcWLiVXTqRQNhuz2CIQ3X2AqegKmDcqiT25kpXwTnwrpIOS6U9WQNiH7RtpQbzxyWnwrvSQupufWbAZ7sXszWm7LuCnuuqeH4nQhdXNTEZUbWGh+UnDkT/UsShK6t5/f7jpIPJCiOtK6OifS5F5zTkaqpDDRy6CMVuBGpXqMdOQRF7qGi25r4lITsxtjfAaZkYb9HVYyl8KtB943dH0WOHQmuGz11T+J4f4dV22eV9SE7oAY2CpOmcDhTOhQ4WyQpBYrqhFzOYyDQNcNGB3FavC2qU5U37RDxkegO0cl56vTdKo0NQMuxIRWyQKTEShVqML5BbBA1U1WSPwvhSE2SOQo4rQ5OArxaK90qreFXWuTuGnyE3i7Vp0EhXnvgDY+bignHASGIbBRdF2QQ3UXabEpS/OfedyBNVzTchC0dtEvSczOWw3xE7j65rU4aXIrT3KtnRbzAdPmPXVZ9N/CrunyfryGReB8RQUmqrSDuFhnBJp5qBIVmm3sAm8T2bMh5GIQAZd2KpRl+ZcLlYky7rt9q1nhYFLA3Bh1FVXr1cqIy+AToCsO1grFGw5ctvP1Cg4nPkDzWfxFoWtza/hZ+xMVzEbRbWvFTazuAzK28SQ2ueXU+VFtUYWpRt7uVpE+22RmPa1mTWNHHGvWq6EqU22+voMtbBv4huxMcnYHdv3LAjem+9P3/ACNe529paaauu31rVvQp7A7A2n7QKqlplnqdzOZ4XSVfhlXREsEGYfjVa1B3hYryKcu+rBw7rF4xaag6LwIsyfD/AHi0cDeZzBotlpVqCfMXs7AIhIGKynvYJ4BQY2KiUcEJlB58KQvmJY7KGraHI4KzSrfCqKXLn4BboPZzsSw5ty3evNH+LUP3r2jqb5H02aGqy4ZiE9xOdNWq7w0ruzAllHMmyoqoqq0rHRKLW4IJQsg7HMV1CN3bDySaqu7+Bx3OGt12sUO8YdqJ/DdqKT5YOkFlm5K1VpYJiFiYJOnATOr3wnWqFR6aiZxwTQrRhkE+iioUSVgjP2xD8W8fUeStUXZJiKiyeWHGwI1FVfxCFp6kdTZVhYOI0HEcf1quqSU4xn1CW4eA+pKqpaJ3DiEEOmKKs9asEAk3VcUFGC1K4KeSfOCkU6iK9adweS1Ka1PyAluNSEwPd01YLPnBuogovAVhqE2tNxQ5bFqAy7CG0/Qet6zK83OtCPS395+wX7SLGoQeKfC7kJbM1OQb8djf3hyGP6L0Teikn0X0EWvIqzENpcTQLz8ZSSHtlG0GVYHasDwyKma7Sl19V/hL2PIUS/DB0jA7q/U9diOlPQ3Hpny9/UF5Vzguo9BWzK6I5nFpRLzahW+Dv8J36nTJsnImK6gyVx1lSjdi4wcmUpiU91dbtWXWr/FdxjjpwRZgUikZX2NcN7cPylbP4fO8dL5oTPcPEcHBrtefzDPyPFVuLp6JhJ3Qq+A2uGCXyCcUFa+goq7jkAoSJqxLqBx2PYkW65j+B2+sVsRfxuFUuaAeHcYtIYVG8bljQpqLa5DJCEqaggor6ZJgoYlGGpajqdqSYUVyHGEg0KKp8oV7A7TPwkbR65qqmmiJHUubzCNWP16Hom8M7VNPX6HboJKGpWnWl2UdDLDRX4qhUlZBs9jmjGLPqZl5EcjiK7xbwrtOq1FMh7hhkolWvIJEe3G4AjaPMdir/CvVGwqqRrOiUika8UXGwvTTFReTROxZUaOxw+iy6crRcemfv9B+51IRdCfWheKZ0WUJgeFUpT6DHsJwGgHBTGdl3g2OvaWVuMhP03A0763u7nLR4Gtr1r/tdv6+9zq0bJPuIUu7xPG3uice0JRbkYVQNaitBSaTLMNi1OOoABowHAf4WDTk6lfX1f1DlhWMrFjeAblq0I5sVm8ArGg3pgOOio5DHrcWp+IS0UrIikrspzdmG8S04HFedhXSVmMlDODuXdfBb+IU4jEeat2vBrpn+P8ADkyZZ0xciFp06OhHEVUSWFNcgU82CzkSkQjUM9YOIKL4XZTW3Ih7nEk69gcvqrMfy6afVkLJUl2NhYhZtWrOs9I5WjsSpuaLng7fqrTgox0iXK7ELWbRsKJqLmndUGnUq1wdTS/BgTWEc2e8XzD0Oy+bGnPLiFp8XBSBg82BTTLr8MlnPoG9wTXVK6cbK4JZlRRqq4kMSsj5wrDOw/r63q/+GyzKk+eQZbDEq8PhD93sf17qjWTjJx6en/IccoXBDXJGZInZjUm+kQFRqe5Md7lqdlA4Xmo3XTxIbON8ogz1Q3EYgqYQtEryPLPjUPfcgb0yUuhMWNwol1xB1lbFaCcE0dCVmeuOlY9WXII7mnfZtSP3LwOewQNq1p4KxBXphxV0HjwS1tSq7avgKcbIkTIvQ3jVjyWlwcrO3UryyjNk3YjTwWlWjqptCVuaeQcCCDpw7rAb0zTLEdjiUBaTXWQeCtSleOnoQsD0zHqFS0aQmxSy4ZL6aCQOZRu10dFMqe1pvwCfwlp4Xrv5gl/hMn8WSfPPv+RvEZiY2YcREw0tafJblLOWVHuaqwXVu138se9FV4yWmnJrp64+pZpu6H59+PPssThF214oOZk4rqw27QFtcJH8xlV7Dch4STqpzcS49C0cF34jV1VLLb7DKasVYcyaLGlBXD1WJssSDqIxCvRnZ3QsXt6HdeIjcA7xbjp9bEykkrw92ZE97hY9HwveaWtJ/h0jgceLlNGTV6T8V78CZZVxSzn4FPr4jBAROrStDEMbpz3LqHDKN5M6UuQGawubwltZZDGZyFelz+64HuPMIKErSfl7/sKS7JCY7LWB1HoLd1a6KfkI5lSc8bBEGnPY4Z/Xis2WZL3kburk+XOKOv8AKgUUmRcKKlHDDudyb/C4esMU/h5aK8ZeRHIJY8QBzmnLyPromfiUdFVT5M6m+RyWm+5pGLTRUZLQGg0tGo+hS2sXJTsy3Z87jTQq1WOpZGxnk5tyGHQX4YgV5EeSPhKslPRI6ok4mblIit1I8itFj1oxMWnW0cwSPIc1e4WWqiv4/gme4URPCs2rG0g1sGjH7IJUvnXgS9g1mGrRsKmVTRCQVNj9quF2i7hYKcdTLE0miHKD4k/XpTa5FRIzVqNuk7DUbv8AC3o2lFPqV3hlWRmfBe1gdwsKtT7dhsWV5puFdff13S9TaT94GMmtjmpBT5pShdAXH/Z5xvnUCegJVWsrRb7n9g6TyUZ0XocRutjqbxiOoVfg3orRfl/KGTzFoyUceOC46QQeBW3Bv4Ta7yrzRr7NYAKjUBzxP9o5rO46o/hJPm/T/ktwVjmZfWu5xVXh1aaZEiUyz6NaHaKV3DE9KrS4etpk5eYrRix5BBMMu/E4u608kqom5K4UdhoBU5bnM8bQ4oldMkHOQw+E4DEsxG45qxF9mM/J/QF5ROsWPQlhprFdOGIOwjzR1k4tVFyBg+Rx7n3cQtGRxadbTlxGIO0FWq8ozpxkgWrOwNsAEh3BdKppgiEjm1HUcwetCVB6rsie5UgNqx7dYPQXvJV6b7fkxnIy80LpPP6ra4Od4uIiW5SsOLeDoR+/8PzD1Tkk1Vpl735fYKD5BZqSDIYdpBFdyruqpuwxxsrk98zdOwrlC6AbsGk5ijsclEotWZCeQsJ92Nvw5K9+IR10VIiOJFxwBo/Xgd4yPLssN3cPDH2LC6k2baaRHtyhNvu3VA8+is8PSdRASW7HbLi+AHWqleGQo7FIxLzS06QRzCXSj21LoHqurGTljQkaitStHJWRaMH3kPDNuP17BL4apobT8RjV0Blmml05qeIjeV0TEeitpCaDtVOorVPIJ7HtkPwKXVjfB1Ni09OExLuxNoJxhcmU3ew3LMArtCiLclI5GYtyH4t+HHLsQt7gZ6qK7ivPcVlpikIDSHtHWvkkV6f5rfcQng00eITBqMxQ8Dh5hZ9CGqTh5jm8CJbkdSKD3iQitYhFHEaj5DzSK6ag/fMZAZbExG005qtTVpp96CuZydhfZwtjyOYW3w+YzRXawjWwwGsbdypXpTyCyeOnqqKPRL+8lxtchOMcxqb3UcPG8v59BbBT8SkMnZTnj5dVYiseOPv9AZPBzAb9k0agorTzZHLY8dU5aEMKEp3ZzYv7s1uiIyuomh6ok1F3adjrd4VoMN7bwwdgdVCrMY06kJKL3Bd4vJHnoRhRcPumo3eqhBTeuFn7YElpZTmmh7GvGbauG1pAvjoHcDrSqLeaT8vH/V9A5K6uToMX4hqKsTjeAtMBa5wY7Uac/wDCHh92iJlSQjZOOsE9EpLTUXiGmR7bgXXcSD2Ku8LLTO3TAE0TrPjEEHK6Va4qN8C07GynHiJBr+IddI59wsZ3jVUuvrz+5ZveJjZh9RuWlBWYh7HkvEROObAj06+j2O+U8wK91cktVCUSXuaWTdeaW1xOW/Rjvw4rz0Hadns8FhZR17KQxGZNXsoh9zwu49XJ9ab4Z0u+V34bfUOkrpkmyHn3YBzbgd4wPZdxEFGq0xUdiqIuCpy3wEZ+ZwjO2mvPHzWpLtQTEv5i7ZkbR6yr5BZ7jd26odFjphB+IwcFFPiP2zCt0OZ5tGgbFFR/mHPYSsuJQnimKN5ICDEr16MUc1phYjdlCFG8YGwpdKPZbGJkm3WYHYe9foFpfhcsOIioZ4RKYbQeWKuVo8xZs7IfVtNYp5LEvoqp95YjsJRY2eCYlaZyeRuwYn2bjtp/V+iDi12UvD6kwHYWL2Db2oqTelNhrcVnZfwkU+CKac3ALX4WXbmuthbRXjC627qAbvoKeSxqktdVy7x2yEi/4+A6qxSwm+76oAXtZ/hY3XQnj+lE6HzJdF/pEjyHMUAGtLlC8jrg480WkAaq8/0orLvC0UC3YWjgOY2IdAxQRbV4HOzyCZa1MMwdBxwTafD3bvv1I1jVr0fDZFbo8LvXVAouFSz558+ZMsq4KxJk0LNLTeb9PWtL4iOmSmjoPFhaag3IrgPhcA5u44U4EEcK6Vei1OGpc/XmLatIXnDVjhqAd1SaatJMhlCRP2Y3JEv1A47H1sw77Q78Qrxpj1BT29NV99mdLKMxDqHkHLNaE5aqdxBqrKiXmFmnMbwMRxFeICy5Ru9PX194HQZnrRl7r3DXiFcpTvFMFqzD2LJeEl2lK4it2lYKEOYa2mUDSPwt7U8le4eepSXvYCaKVlx/C06li14WkxkHg0dnQmwmeHAPiOicXEE9aqvx1V1HDqo+/QswwjMCJ7uZmIeqI48HG8OhWjxMdajPqk/6KyxJoM6Lmqmk5k+0B9qDrA+nkrsHekBLco2e+hB3dCqk8O4yJQZFocDiCRywVepCzaDTCzsW8BuQxvzJkyZKmjirS3TFLclS0akV+wq3XjhER3OpSdrMgV2LlStSZKfaHrXb8e49wfJD+Gu0zpmRjuo5u8d1s1FdMSjV2LGwHr1ksDiY5HQZ7P4PeNtf5gHefROitTUuquS9w1kCkE/N5uSuKykTHYoyjvGDqFVQqLshx3DQjec4/v3v5ST3FOKu0qmjW/8Ax/whZZ7HfkqEEGxCpcABm94A44d1dpwvjw+osWteOPebBUjcBQeSZQTmpS95ZEnkUdEvMbTTgiUe3YFvB9NxKvPLlgp3bZDeQUk0vhRILqtdQihza4fqpqr4dZSJjlWZjIM+73za4U8JG2tCtuNKKjghxsjc2DM32OgnTWm8euix+Lg456Z+51N3wJwXmHEB1Gh3f4QySqQsQsMuTUEObhm3xt2t++3kAf4RrQcFUs3B8/X/AHYZJXI8ZtYjwNLCjeF4MW9xqUd9k3ckv9XzCjsHgm9B+VxHDMd3ck7iFZqXkcsozloQrpqNBVijK6sJkilZEehFNHfQq1ePMODPPbBtGCK0YUrwOY4Go4J3DdqpZ8/XmFJXINn+0ZNId2ldKs1eBS7VwrtI0Ftt+yhn90dyk8LK1W3cBU2PrKfgBsVXiF2mdA1cR9GQ/lB54rPrK8/JehZ5IzNvC7PV/wC7DY/jS6f7FqU3q4SD6Y/hiamJlSTlw5ridSp1Z6bBJXI1p4OYdWHIn6q3SzATIYlHZJFRBRGZiLdi45OoeJAr1qunBygpdxLdpDMSJgFVUWE2JQn+IqxbYBbkaKLr4h1klXpZsd1A2NJudFEQnImgG3BW1FSg4oGO9zR2m3E7QerSFl8J2atu8ZMxNo4c16C1xKNHYcXAHWsPio2dg4lO1GYsdrFOWNeTgu4TtQt0uhkj6DE+yG/6/VKrRs7Hcg4jXRXYqmm7sTeyGLOPhcdeHPE9hzU1MR8X6e0TA6mn9kqmiWAk2/Afwte7fWjRyLq8Fc2pyl5e/K5ESBbsxdvnUzvEYFe4Knem/FCpbntlOqyGTo8XIFw7BdKFptrlc5bI5MStUjTYC5Vh0iUiN+MYH99o/MOow0BL3j8OXl9vsO3yYO3LPInHAZOo8cc+tVtcJV10E34HS2KMjOGHFa7bXfQ0I5d0NendXK6dnc0NtwReDhk8CncH1rWTRvFuD5eg6a5h7JmiWjHxMy4euiTWhondcwou6Fo4uzTRSjXirdxqC3gQRyOlWqnbpfEXt8wdpBS26xo2FVk7ybO2R9Y0SvvGaxeG9pp2JVuvG8L+fv8AkiDyTrVh4oaEgZoDZ7tGlHWXMFFudhCLLvacaCo3Owd1oeaRQlplbplfX+vQduj81s5l2OGnQSFvVXendEy2P0G0BWWh/J+YrFpvTXAn8olZ8SgCmvG8mBFmvm3eGH8jewWZP9WXl6ItvZED2rbjLRdV+Gejm/mWjwTvQnHo7/z/AMCqvJlaWeGtaD95UK95SxyDjZbkW3m5bz+VXOFfZE1DiUdkuqIhD1oC8GbiOINfzBO4WOqnbpcKYOBGq0bFXq09JCYJr/HxUWwRzGPaKRrDMSGMQMQNKOhWUp6WMksXRmvZ2LEuB7qXS4tGvDXyWjxD0StAHTY1s22pZtp3WVQu63mFIxNqtz9es16KOwhblawneFu4eYWRxSywol+cxhg6nA8CCD1upHCSs5Ic9hG/9mPmTKyvICWx1Fi4NGsqtGOWyG8FeVFGNGuruZoOgB4pNbkui9c+lhsdgM/Ez5KKS2IkzthpDJ13W7qVced9vJPqfpwj1bf0X1J2RlLWb7z3ja0vFjdekOps+ErV4b8ukn4sTzHITrrXbG05kfQqurtMlnEBtRikyeQEeWXO0I9Y61NekFGVhm3oDXXI4GXhdsvYg7iRzO5N4Wphrnu/v9w5dSFElawhFH48eK0XNN6e4U1i5fkovvpYt+9CN3hQFp604LL4qHw6kZ8nhjI5jYUs6ZuRBqdgd/8AnuhrQ1QfcDF2ZbiygeWjJzD7yGeHiadhFDvaEmhU7ModfUY0LWkaBtcMXDrVBSTbZDEbMiXYzdTiWnc6rfNamm8EvL+cALDD2vCwOwrPoPNmTNEqAaOG1W5ZQtF+zog05ZH5XYEdVSb0TUhsTIe19l/9NHY8YiIDX5mmhpvBC2+HkpwcOnpyDccGnZ4pSEf3XD+orJqdmv77wH8hMk8t2CdVzIUjWzDvs4fyN/tCzJ/qy8vRFp7IVm5f3sFv7kRj+7fzJ/D1NDmusfRnNXQzEhB7XU+KEQd4piPPgq0XbfmTuvAiW6a039x+ivcLiAioJyrqU9bPJMmrgIqzMUCEHajT+YH/AMQnfhzs5rzDltc8s9jYj2AYB7gOa7i48yYJNpAJqrIzmfhcRyKq6bIGWJWK0KPXwnIhVZtqWpDUxU2Y1rbgFAXFw3nNW5172l1RNju0DcZXTo5VPanFTRs560DIyNuDxO3nz+i24bCXuHsF/hHrUs7i12mctzUsbehOGyv8tHeSzab01PJj1sTprBg+ZWpLYCWwux9XBBp5dQDRnA0GTaN/lFB2VKq9UmywT5yJXiaplNWAkMWgbrGjZU8cR0ujgmVPnS6JL3/J0ngy1LzSf/sr0etea0wUe4Uh2dZdZe/7l001AN+riqdKV1bo2TLa57DGASZPJCIcrFINFfqRvkBGjkJkOBY4VDhQjWDmFnyUqctcR0XyAmQ93BdDJvAuq134mmtDv0HaFZlWUqkJx2JkuzYU9mo92PEYcnUHHR9OKt8XS+JRaW+6Ag7M7tKBdcR/EPNUKM9UUdJWZZs6ZvQ2vHxN8lTqw0VLDE7q5zbEv71txpo4UfD2j8B3GreFU+nJU5a3tL+n7/ohq+CI0moqCCDjXMELSt2RTL9qNvY/jAdxI+tVlz7NVvz/AJGyyjPPFOGKtISVJB+W3BVKqDiD9uoXvJS996EWO4HwH6qz+HVX8bS+a9B/INZRvSUL+Idf1S+LWmt76i/2k6AKVCOWbMSjSvf9lC+VvYKjUX5r8vQs3wgllvHiByoemPkos9a77r+UTEDZEfFz9Dn03in6rq0LQSIi83JFvYOc3U4cvErvDrsXFVSfCdQjemtXQtFOOC6XiDUA7kQD0JXcHitbqhj+UU9j5usdjfwvCfxqtTZNL5kaH2xkLsYRm5PwdscNPEdllcHW+LRzusMZxMLSuidEmGtILnBuGko3Tk3ZK4u+Rl06HNBaagFJVNxlkLVgWtOLec1uoV/mpXoQr1ONovw9QZO7M/7QDxE66HmAfNa1F3ihb3A2G/Cm9VeLWTuZsrLfWm0051CyHioh0RC130buKuRjeKYE2BsaGS9hphW9X5aux/lpxUTvG76L3/ZEFkttPh3rM5jibENYjWjZ3VuEeyLe53b0wPGdABpuGA7IqS11L9WTNmevUgt3k8gPqtWtmdhXIPaEzWLCYMhCYONAfNV4w002+8mT2G2uVRo4z0QUK0VlADkpM036EmpTuSmaCE/30IsqK5t2O1HYcuSpxtCdns/dxyyrGWBIjRaYEY6iHDHutuC7FmKZpLQd7yE2KNIBOzQ4cDULGUfh1XAY8q4Cwo915YcnLuKheOpciIPNinMAhp1w6vHy/fHIB38B1pdG004dfX/fsEwMzB960Pb8YzH4hr3qxw1bT+XPy+xDV8oZLD7lhIyvN4fEO5Veo07NeBPIhTTaH1vT4O6FsJJuw3IaiycinEpFESEa0iQyMM60OW1JpXhKMlyY5MU9morXSYu3qNe5vipeGDcDRP46MlVWr+juQo/B52rlmIjmXS77GGdg7kKtUX5r8EO/aj2y4g95TRXHnihn2bS6WJi8hXS3uYcNhxILiTrqcDyXV2pVGlsdbSkiX7TsoQ/8TQOLSfI9Fb4N6qVujAq9SI13rkn2El6yBeqw/ea5vNpCRB6K0ZDY5RI9m5CJDeIr2loL255/FqVziqkJXgnmx0U1Zn6Hazmuq1wq1wx/TavMcJKVKV15lyo09zAWvY4Ee883sBd1EVOI2r0EKzVO0NnzKclZ2HZQ3hcyxHAaTyqq+ntXZy6H0m6/Gc7V51/RWYzdOnr7zllkr2mHirrAPIAflK0aU1JalzBe4jY7sVX4pEczV2ZEw5LHrLIyAP2lYBeIObidwxV7h+0tPmRURxYopfP4WBvFxFOgckV/lfe/9+h1PmU3u8KpJZGcifLurG3GvIK08QAXzCHtBH8JGsgdVY4CHbQM2ITYqITNLiB/MQFd3k2Da9kBjRr0wSMqmm6uHRDL9Ih7lVz1RSCJ09B0KzSkC0IMiFpVhxuiCvITdHVrgc9ip1aV0EnYZtSUBeJhv3vDEH71KNfxGB201qzwNXVH4ct1t4f4HNXVwlhxbzXwTo8Q3HBw50/mVfjoWtNciKb5COLHkZFp6aOi7E4+JGzNGyPUNiDGmf6rOScJWG35k2NM/wDTvIblgWbWnLllvBVuVJVUpdRd9LKMnVwe+tQ8B1PwuYexaTyS8ODhzWQ11JVotRUWBJAZR1HUTKiugUNNj3YjDq8ilabxYyLC2PBuCah6BHvD5YjahO416oU5BsUncDx7pdPYQym19Zduyv8AcUqa/NXh9xv7QUrF+0U1I9ghPJStOJeaT+B1Dud4h3pySrdq/VX/AJ/0OexOtx16XB1EdQU3hMSlECpmJn6q8JLVixPG3f5hVKiyMifW1bbvfPgXaBoa8HXUBwpzT6PBxX519w5ydjUTsQEA6wDzH6rEcNNSS7x7d0RZ9vvGlhzzYdTtW45clo8L0EyzgjWXFNIjj90Xf4nEjsHK1UjZeIqPMb9nyPEdLsuFPqj4hWpRQVMme0oxAOr8z1Y4L9Ne+YMtyTZj8fXrQj4hYBZq7OdgVj1lkZEFbsesW7qYw86E91e4VYcu76ETeQ9lD7Nx/HEpvDGinVx5KnxGFFeL+gUNh6KcAqkQ2TpB3ic7UD1/yrVRdmwuJGtmJVzRtPRaHAxtdgM+jscIzHEeFkNzgdBPwjq4IoyTg7b3sEsZJ0m6rydqOquykAUjFVXScdS8f30IPPxAlrxqeMzxz56kdan8Od1sxkkSpxmfrcU+mxZzLR9B9es1M4dDjR2TOCha7EZEa2n1mqE1KnNTiHFi01WXjtfWrQRU64bsK8uo2K9PTXp3XMhdmQzbkK64O0HA+RWfwzdnBhTXMLYkxUFh4JfFQs1JHQfI8tuXL4QcPihHHaxxAP8AK6h3OcncJPeD8V9ffcdJXQzYU4GkA5HA8cEmpG09XuxMJcjm0YVCRqqOIQww7ESJTTQjZh66K01cWFnn+EO1EHgcCgpLNgivZ/ia5/44bK7XQnFp/pcxdWX5Pg/fqNJloeuCGiJY5KPrApqJHUHzCiqu3Fhr5ROA+jmn1q8kyaumgUVRMj3wY74YsMA7wXNB3i6EiUfy4z6eg1PNuoC0GEQHg5tc0Hfeopo/qeQEvlM5f1alesKKdlxaFp1UVasg4nXtJAH/AFEOJ+KG5nFjj5OHJWuHnelp6NhzeC/Zszfl4Z/dun+Hw9gFj8XT01m+uRkXeKEZp2exOoYkgGIzzwIRcM3uLnbw1o+p3uK0KsbzQDeBWSmblzc49QPJO4qlqpIiLsDt6NeaHEaSOV0+ZU8HHTBI6RGs80cPWX+U2urohmqs5/X9SsesgoiVuP8A/cDbAB5OLfyrQ4X9C/idPqW5OgZDAyLb/wD+hc8cgQOCzOJ+d91kHHZHc2+gJ2JNNXZLJ0q6jXHaBw9BWZrKQtbEGbfejNGod1qcOtNJsErWxFuwADgXEjHU3yxHJV4UmqlwnsZ+VKsTAH5fEVwVeWGcM2e0MmYrPuxQHjYdJG448VNSWqjGT8GO3BWpLUPr1RDRmKasRIjaH1h/hXU7o5DMrNkEO1dQlTpJqxxoI7ffwCBi5oLmfvDNzN+kbRTSq1Cbpz0PZ+v+hfMjuUi+/lgPvAXDvGR5U6pVaPwqqlyZO6JclGLXg5EGh9dU+rHVEBYZphEFQ44tcCHDWCKEciVmwbhLG6GkW6Yb3MP3TSusZtdxBB4q9UinlbMXs7FmfN5rXj7zQeIwPUKtLEr9Q3lEGL69clZiLYYi9Du66jmKhAnpnc4p+yjr8Fw0tLuRGPVrUdZK049Un/A2OwjaBSaIuR5ZkX7NzdvcAflKZWjs+86LwJNjZbCdun9U5xIGrVj0EGINDntPENc3+13NBRhqhKL93D5XKtrRQ+UfEH3vd1+YPaOooqvDxaraXyTQU8xuZARcaeswtPTgQPSETEKvWjglFX2gbVjXfhimu57Ce4CnhXmUfBjJbBPZKPegPafuvrwe0ebSkfiMLaZeKCpbHc8cTtCRQOZMjOvQ3DULw/hz6V6LZ06oiifOzDmNYAaeCvGrlYnG8bHIXhzRiSwLjUhzx/TDPkgjBQdkFJAZY0I39yChq7As0lmOx9bPqsmuiYi/tGz7VhGZl3Abw931V7glej5hSWC7FN14aMmgM/lAaOyyqj1OUu8J7nNoO8J20CCksnSJkWKGwtpr1w+qtKLlMXyM5DPvIxGQrSoNMBtWuuxSOB29g5mJqGg46C4l1OFQOCmjzDW9gcvE8IQzjkW1ktS2DQqM8yIPoEW97mL+E3TuP60RSjbXDzGIZixb0SLBPxM8TT+KG7H+knluXThaMaiOksEadgUr6xT6U7gIShvp69ZJ7VyWi1Y02WuArShqNh1KjxFO6uQsFKE33czVv7KZaS0DJsVmLmcQXU+Yal0/z6F/3R39943ldCdqw7r7wyd3H6IOHlqjboLluU7Lj3mFpzGXrkqteGmdwovFgdrCrGRRm37N+7EsP9zeSsUMxcHyyvfj6kS2uM2bHvwSPwOrwdh3HVKrQaVyYvBNnBiaevVUynsAzyXi9u2KmcSEUfZuYEOM5hwEQ4fxCtO/JG466erpj6DYMSth1HO2JPDq6QEtxGzZjF43HgKj8wVurDsEIUmI1HO2VTIRvFE2GZuLeln62OY/iHXD0eUNKNqrXVBQ5oNZ1pXpONDOhtRvaQeyXKlo4hS6ncrEFkap9avXNXHGyBtgekI/iASKsOyCaiK+9DiYVo2G4V2BvkSqlNfmW6oO+Cd7Ixn+8jNcCA5gcKggVa4ZcHFN4+C+DjkwoFK09aoUDpEuHFoQdXrFbVEWyX7QENeGjINFN2JHQq1yJSyKWW77B41RB/Ux3/ihlug6myPoTvr0IS5oWaOzHYjj5fRZNdYOiPTbL0eWr++DuDmE9KqxwktPDyfS4zmgsR+JJ0EFZsVg4DOTNW4I6cLPIMmTbSfRjRs+p81aoq8gWR7Dbeib6479PALTq2UUguaFLVmL8RztZNN1cOi6krRJXUFLHxAaypntc6SwaiWHhyWVPcBE2wnHxQ3acW7doVviLXU15h8zr2giOY+FMMwcMDvFcDsIqCn0IqVLS/AKLzYaj3YjA9vwuFRs1tO0HD/Kp2dOdhco2ZCmWFp9cCrsHclZPIEWhGjVsPryXSjdHNGhlJkRWBt66ah7ToZEbW6TsrgdlVSUfhVL8tmdF2wN2rCLm5UNKgaiNHccEmFoVMbHMm2VN0c06DgU6vTvFoFYZeoCSwnwxRdrqJxDuBoVSpy0tS6enMLuI9iRzDjmE/C9ehkanaP6gFo1aalHBCww1omlD69ZqpR6EMSgxfF60/5T5R7JB1PxCGB4wLSMRoIJp3TuEV3KDCR9as6HtEQf/I2vHIjga9EunR0Ssc9yTZ0xSJvaeni/Krc43i0FbBzPRKOrrA6YKKa7J0cocs2JeD4dfjY5o3lpp1ohkrTUu85YkTbMmKX2/iY/ox3rgm1IXafQKSyLByOx1huTj0KVUjdASRs5J1680feg0/ooOoWftUgzokL2Zn4pmGFznFhPuyT8NXtcGg6qnsrfFU06UlzsGi/aLvCsqisgyI4fktWGBZO9o21EN+jFh3jEdCf5VciNp7CtlH7OL88LtFHmolyCqbI+aaGnrNBJCi9ZcTELNrx3BW5dDaxIJ/C2YPSE3u4JdN24afj9hqAwx43VxrXtoCrP5VYhbk+ZjeIN9ZqxCPZbAbJ9vxsSNQp5K1wsCd2J2REuMiP/AAsIG92A8+St1ldpBPckF1U2wdhmQFXJVR4AnsaqBEAaK0WVJNvAAjJ/GPnd3Ks1tn4Bczz2g/YH5vzBWuF+R+P0Cj8xx7P/AOmP+67+xiTxfzI6oI2j5eaZRAiJu8/JODKtkfE7ePJVOJ2QDNHNfBD+XzKpy+dkszMnmfmPdXqm3kCzSv8AhZuHkstbsnoS7V/15/3If5FqQ/SXh9Dpbh7aydvPmq1L9Qhkt3xHd5lP/aQMT37F+8dwi4T9XyJiIH9hD+aJ2hp0v1GE9xCT+Mbnf2uTHsGEnswhp7ER2GLC/aw/mahq7ESJ0h8X8MT/AI3J0thrOFAIWBmN4US2Bkbix/2jPkH51lz3j4/UCO4l7E/6eY/3ZX/lT+M/Up//AF6D/wBrKFo5H1pWdR5CpEdmjf5rWW4sVtz/AE4/3G/2RFagNpcxCyPgi74f510uRNT5Tx3xDf5hQ9gFsWbKyH8PYLOr7sDmaSHmz/bjf8kqq3/5pf8AsvQathdnxcT3SHsQSJn9s3eFdp/pgPcl278T+HdW+F2QUdxeD/p4m+H3eny/UQXMnBGwhuz/AIvW1Kq7ATNKxUYiz//Z"/>
          <p:cNvSpPr>
            <a:spLocks noChangeAspect="1" noChangeArrowheads="1"/>
          </p:cNvSpPr>
          <p:nvPr/>
        </p:nvSpPr>
        <p:spPr bwMode="auto">
          <a:xfrm>
            <a:off x="155575" y="-2560638"/>
            <a:ext cx="8534400" cy="53340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pic>
        <p:nvPicPr>
          <p:cNvPr id="8" name="Picture 2" descr="http://4.bp.blogspot.com/-zqjSEHiJdDI/Tq7WgRBCAeI/AAAAAAAAAJ8/leql11-P26g/s1600/ws_green_grass_straws_1600x1200.jpg"/>
          <p:cNvPicPr>
            <a:picLocks noChangeAspect="1" noChangeArrowheads="1"/>
          </p:cNvPicPr>
          <p:nvPr/>
        </p:nvPicPr>
        <p:blipFill>
          <a:blip r:embed="rId9" cstate="print"/>
          <a:srcRect/>
          <a:stretch>
            <a:fillRect/>
          </a:stretch>
        </p:blipFill>
        <p:spPr bwMode="auto">
          <a:xfrm>
            <a:off x="1" y="1"/>
            <a:ext cx="1523999" cy="1142490"/>
          </a:xfrm>
          <a:prstGeom prst="rect">
            <a:avLst/>
          </a:prstGeom>
          <a:noFill/>
        </p:spPr>
      </p:pic>
      <p:sp>
        <p:nvSpPr>
          <p:cNvPr id="9" name="Oval 8"/>
          <p:cNvSpPr/>
          <p:nvPr/>
        </p:nvSpPr>
        <p:spPr>
          <a:xfrm>
            <a:off x="2514600" y="1143000"/>
            <a:ext cx="1828800" cy="13716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DMP #2:</a:t>
            </a:r>
          </a:p>
          <a:p>
            <a:pPr algn="ctr"/>
            <a:r>
              <a:rPr lang="en-US" dirty="0" smtClean="0"/>
              <a:t>  File formats</a:t>
            </a:r>
            <a:endParaRPr lang="en-US" dirty="0"/>
          </a:p>
        </p:txBody>
      </p:sp>
      <p:sp>
        <p:nvSpPr>
          <p:cNvPr id="11" name="Oval 10"/>
          <p:cNvSpPr/>
          <p:nvPr/>
        </p:nvSpPr>
        <p:spPr>
          <a:xfrm>
            <a:off x="152400" y="1066800"/>
            <a:ext cx="1828800" cy="13716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DMP </a:t>
            </a:r>
            <a:r>
              <a:rPr lang="en-US" dirty="0" smtClean="0"/>
              <a:t>#</a:t>
            </a:r>
            <a:r>
              <a:rPr lang="en-US" sz="1400" dirty="0" smtClean="0"/>
              <a:t>1Types of Data,</a:t>
            </a:r>
          </a:p>
          <a:p>
            <a:pPr algn="ctr"/>
            <a:r>
              <a:rPr lang="en-US" sz="1400" dirty="0" smtClean="0"/>
              <a:t>Instruments, software</a:t>
            </a:r>
            <a:endParaRPr lang="en-US" sz="1400" dirty="0"/>
          </a:p>
        </p:txBody>
      </p:sp>
    </p:spTree>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Grassland Birds Case</a:t>
            </a:r>
            <a:br>
              <a:rPr lang="en-US" dirty="0" smtClean="0"/>
            </a:br>
            <a:r>
              <a:rPr lang="en-US" dirty="0" smtClean="0"/>
              <a:t>Data Storage</a:t>
            </a:r>
            <a:endParaRPr lang="en-US" dirty="0"/>
          </a:p>
        </p:txBody>
      </p:sp>
      <p:sp>
        <p:nvSpPr>
          <p:cNvPr id="4" name="TextBox 3"/>
          <p:cNvSpPr txBox="1"/>
          <p:nvPr/>
        </p:nvSpPr>
        <p:spPr>
          <a:xfrm>
            <a:off x="0" y="1295400"/>
            <a:ext cx="8458200" cy="3662541"/>
          </a:xfrm>
          <a:prstGeom prst="rect">
            <a:avLst/>
          </a:prstGeom>
          <a:noFill/>
        </p:spPr>
        <p:txBody>
          <a:bodyPr wrap="square" rtlCol="0">
            <a:spAutoFit/>
          </a:bodyPr>
          <a:lstStyle/>
          <a:p>
            <a:endParaRPr lang="en-US" dirty="0" smtClean="0"/>
          </a:p>
          <a:p>
            <a:endParaRPr lang="en-US" dirty="0"/>
          </a:p>
          <a:p>
            <a:pPr>
              <a:buFont typeface="Arial" pitchFamily="34" charset="0"/>
              <a:buChar char="•"/>
            </a:pPr>
            <a:endParaRPr lang="en-US" sz="3200" dirty="0" smtClean="0"/>
          </a:p>
          <a:p>
            <a:pPr>
              <a:buFont typeface="Arial" pitchFamily="34" charset="0"/>
              <a:buChar char="•"/>
            </a:pPr>
            <a:r>
              <a:rPr lang="en-US" sz="3200" dirty="0" smtClean="0"/>
              <a:t>Hard copy data sheets:  Binders (binders for self, and copies of binders in PI’s lab)</a:t>
            </a:r>
          </a:p>
          <a:p>
            <a:pPr>
              <a:buFont typeface="Arial" pitchFamily="34" charset="0"/>
              <a:buChar char="•"/>
            </a:pPr>
            <a:r>
              <a:rPr lang="en-US" sz="3200" dirty="0" smtClean="0"/>
              <a:t>Electronic files:  lab’s space on institutional server and external hard drive (both backed up)</a:t>
            </a:r>
          </a:p>
          <a:p>
            <a:endParaRPr lang="en-US" dirty="0" smtClean="0"/>
          </a:p>
          <a:p>
            <a:endParaRPr lang="en-US" dirty="0"/>
          </a:p>
        </p:txBody>
      </p:sp>
      <p:sp>
        <p:nvSpPr>
          <p:cNvPr id="5" name="Oval 4"/>
          <p:cNvSpPr/>
          <p:nvPr/>
        </p:nvSpPr>
        <p:spPr>
          <a:xfrm>
            <a:off x="152400" y="533400"/>
            <a:ext cx="2590800" cy="17526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smtClean="0"/>
          </a:p>
          <a:p>
            <a:pPr algn="ctr"/>
            <a:r>
              <a:rPr lang="en-US" sz="1600" dirty="0" smtClean="0"/>
              <a:t>DMP #3</a:t>
            </a:r>
          </a:p>
          <a:p>
            <a:pPr algn="ctr"/>
            <a:r>
              <a:rPr lang="en-US" sz="2000" dirty="0" smtClean="0"/>
              <a:t>Storage, Backup and Security</a:t>
            </a:r>
          </a:p>
          <a:p>
            <a:pPr algn="ctr"/>
            <a:endParaRPr lang="en-US" dirty="0"/>
          </a:p>
        </p:txBody>
      </p:sp>
      <p:pic>
        <p:nvPicPr>
          <p:cNvPr id="6" name="Picture 3"/>
          <p:cNvPicPr>
            <a:picLocks noChangeAspect="1" noChangeArrowheads="1"/>
          </p:cNvPicPr>
          <p:nvPr/>
        </p:nvPicPr>
        <p:blipFill>
          <a:blip r:embed="rId3" cstate="print"/>
          <a:srcRect/>
          <a:stretch>
            <a:fillRect/>
          </a:stretch>
        </p:blipFill>
        <p:spPr bwMode="auto">
          <a:xfrm>
            <a:off x="7434886" y="0"/>
            <a:ext cx="1709114" cy="1295400"/>
          </a:xfrm>
          <a:prstGeom prst="rect">
            <a:avLst/>
          </a:prstGeom>
          <a:noFill/>
          <a:ln w="9525">
            <a:noFill/>
            <a:miter lim="800000"/>
            <a:headEnd/>
            <a:tailEnd/>
          </a:ln>
        </p:spPr>
      </p:pic>
    </p:spTree>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1135</TotalTime>
  <Words>3890</Words>
  <Application>Microsoft Macintosh PowerPoint</Application>
  <PresentationFormat>On-screen Show (4:3)</PresentationFormat>
  <Paragraphs>298</Paragraphs>
  <Slides>22</Slides>
  <Notes>22</Notes>
  <HiddenSlides>0</HiddenSlides>
  <MMClips>0</MMClips>
  <ScaleCrop>false</ScaleCrop>
  <HeadingPairs>
    <vt:vector size="4" baseType="variant">
      <vt:variant>
        <vt:lpstr>Theme</vt:lpstr>
      </vt:variant>
      <vt:variant>
        <vt:i4>1</vt:i4>
      </vt:variant>
      <vt:variant>
        <vt:lpstr>Slide Titles</vt:lpstr>
      </vt:variant>
      <vt:variant>
        <vt:i4>22</vt:i4>
      </vt:variant>
    </vt:vector>
  </HeadingPairs>
  <TitlesOfParts>
    <vt:vector size="23" baseType="lpstr">
      <vt:lpstr>Office Theme</vt:lpstr>
      <vt:lpstr>Using the NECDMC Case Studies to Teach Scientific Research Data Management</vt:lpstr>
      <vt:lpstr>Overview of Presentation</vt:lpstr>
      <vt:lpstr>Case Study Approach</vt:lpstr>
      <vt:lpstr>         An Overview of NECDMC’s Research Cases page      </vt:lpstr>
      <vt:lpstr>Approaches to Teaching with Cases</vt:lpstr>
      <vt:lpstr>A Sampling of Cases</vt:lpstr>
      <vt:lpstr>PowerPoint Presentation</vt:lpstr>
      <vt:lpstr>Grassland Birds Case Data Formats</vt:lpstr>
      <vt:lpstr>Grassland Birds Case Data Storage</vt:lpstr>
      <vt:lpstr>      Grassland Birds Metadata</vt:lpstr>
      <vt:lpstr>               Grassland Birds Case                     Data Sharing and Citation</vt:lpstr>
      <vt:lpstr>     Regeneration of Functional Heart Tissue with Stem Cell Delivery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UMASS Medical School</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Using the NECDMC Case Studies to Teach Scientific Research Data Management</dc:title>
  <dc:creator>kafeld</dc:creator>
  <cp:lastModifiedBy>Nic Weber</cp:lastModifiedBy>
  <cp:revision>116</cp:revision>
  <dcterms:created xsi:type="dcterms:W3CDTF">2014-04-14T13:47:44Z</dcterms:created>
  <dcterms:modified xsi:type="dcterms:W3CDTF">2015-02-08T21:19:58Z</dcterms:modified>
</cp:coreProperties>
</file>

<file path=docProps/thumbnail.jpeg>
</file>